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notesSlides/notesSlide17.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20.xml" ContentType="application/vnd.openxmlformats-officedocument.presentationml.notesSlide+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9.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286"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4" r:id="rId20"/>
    <p:sldId id="345" r:id="rId21"/>
    <p:sldId id="323" r:id="rId22"/>
    <p:sldId id="324" r:id="rId23"/>
    <p:sldId id="325" r:id="rId24"/>
    <p:sldId id="336" r:id="rId25"/>
    <p:sldId id="338" r:id="rId26"/>
    <p:sldId id="343" r:id="rId27"/>
  </p:sldIdLst>
  <p:sldSz cx="9144000" cy="5715000" type="screen16x10"/>
  <p:notesSz cx="6858000" cy="9144000"/>
  <p:defaultTextStyle>
    <a:defPPr>
      <a:defRPr lang="en-US"/>
    </a:defPPr>
    <a:lvl1pPr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355600" indent="101600"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712788" indent="201613"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068388" indent="303213"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425575" indent="403225"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96">
          <p15:clr>
            <a:srgbClr val="A4A3A4"/>
          </p15:clr>
        </p15:guide>
        <p15:guide id="2" orient="horz" pos="1800">
          <p15:clr>
            <a:srgbClr val="A4A3A4"/>
          </p15:clr>
        </p15:guide>
        <p15:guide id="3" pos="144">
          <p15:clr>
            <a:srgbClr val="A4A3A4"/>
          </p15:clr>
        </p15:guide>
        <p15:guide id="4" pos="2880">
          <p15:clr>
            <a:srgbClr val="A4A3A4"/>
          </p15:clr>
        </p15:guide>
        <p15:guide id="5" pos="4464">
          <p15:clr>
            <a:srgbClr val="A4A3A4"/>
          </p15:clr>
        </p15:guide>
        <p15:guide id="6"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900"/>
    <a:srgbClr val="00BCF2"/>
    <a:srgbClr val="0078D7"/>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3" autoAdjust="0"/>
    <p:restoredTop sz="48603" autoAdjust="0"/>
  </p:normalViewPr>
  <p:slideViewPr>
    <p:cSldViewPr snapToGrid="0">
      <p:cViewPr varScale="1">
        <p:scale>
          <a:sx n="40" d="100"/>
          <a:sy n="40" d="100"/>
        </p:scale>
        <p:origin x="510" y="12"/>
      </p:cViewPr>
      <p:guideLst>
        <p:guide orient="horz" pos="1296"/>
        <p:guide orient="horz" pos="1800"/>
        <p:guide pos="144"/>
        <p:guide pos="2880"/>
        <p:guide pos="4464"/>
        <p:guide pos="405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53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fontAlgn="auto">
              <a:spcBef>
                <a:spcPts val="0"/>
              </a:spcBef>
              <a:spcAft>
                <a:spcPts val="0"/>
              </a:spcAft>
              <a:defRPr sz="1200" smtClean="0">
                <a:latin typeface="+mn-lt"/>
                <a:cs typeface="+mn-cs"/>
              </a:defRPr>
            </a:lvl1pPr>
          </a:lstStyle>
          <a:p>
            <a:pPr rtl="1">
              <a:defRPr/>
            </a:pPr>
            <a:fld id="{A84A8E91-ECC6-4858-B322-6DB96D51FA5D}" type="datetimeFigureOut">
              <a:rPr lang="en-US"/>
              <a:pPr rtl="1">
                <a:defRPr/>
              </a:pPr>
              <a:t>10/29/2018</a:t>
            </a:fld>
            <a:endParaRPr lang="ar-SA"/>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pPr rtl="1"/>
            <a:fld id="{A41E67D4-8752-4501-AAB8-E366BBB28E92}" type="slidenum">
              <a:rPr lang="en-US" altLang="en-US"/>
              <a:pPr/>
              <a:t>‹#›</a:t>
            </a:fld>
            <a:endParaRPr lang="ar-SA" altLang="en-US"/>
          </a:p>
        </p:txBody>
      </p:sp>
    </p:spTree>
    <p:extLst>
      <p:ext uri="{BB962C8B-B14F-4D97-AF65-F5344CB8AC3E}">
        <p14:creationId xmlns:p14="http://schemas.microsoft.com/office/powerpoint/2010/main" val="19475246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ar-SA" b="0" u="none" dirty="0">
                <a:latin typeface="Arial"/>
                <a:cs typeface="Arial"/>
              </a:rPr>
              <a:t>العرض التالي مخصص للاستخدام للشباب للمرحلة العمرية من 11 سنة فأكثر. نوصي بتقديم 90 دقيقة من العرض التقديمي، وأن تكون هناك مناقشة موجهة، ومقاطع فيديو، وأنشطة لتدريب الطلاب على التعيلمات البرمجية. </a:t>
            </a:r>
            <a:endParaRPr lang="ar-SA" b="1" u="sng" dirty="0"/>
          </a:p>
          <a:p>
            <a:pPr algn="r" rtl="1"/>
            <a:endParaRPr lang="ar-SA" altLang="en-US" b="1" u="sng" dirty="0"/>
          </a:p>
          <a:p>
            <a:pPr algn="r" rtl="1"/>
            <a:r>
              <a:rPr lang="ar-SA" altLang="en-US" b="1" u="sng" dirty="0" smtClean="0">
                <a:latin typeface="Arial"/>
                <a:cs typeface="Arial"/>
              </a:rPr>
              <a:t>نموذج لنص المقدم: </a:t>
            </a:r>
            <a:endParaRPr lang="ar-SA" altLang="en-US" b="1" u="sng" dirty="0">
              <a:latin typeface="Arial"/>
              <a:cs typeface="Arial"/>
            </a:endParaRPr>
          </a:p>
          <a:p>
            <a:pPr algn="r" rtl="1"/>
            <a:endParaRPr lang="ar-SA" altLang="en-US" b="1" u="sng" dirty="0"/>
          </a:p>
          <a:p>
            <a:pPr algn="r" rtl="1"/>
            <a:r>
              <a:rPr lang="ar-SA" dirty="0">
                <a:latin typeface="Arial"/>
                <a:cs typeface="Arial"/>
              </a:rPr>
              <a:t>"مرحبًا بك! أنا &gt;اسم&lt;، من &gt;المؤسسة&lt;. مرحبًا بك في Hour of Code</a:t>
            </a:r>
            <a:r>
              <a:rPr lang="ar-SA" altLang="en-US" baseline="30000" dirty="0">
                <a:latin typeface="Arial"/>
                <a:cs typeface="Arial"/>
              </a:rPr>
              <a:t>TM</a:t>
            </a:r>
            <a:r>
              <a:rPr lang="ar-SA" dirty="0">
                <a:latin typeface="Arial"/>
                <a:cs typeface="Arial"/>
              </a:rPr>
              <a:t> لهذا العام! Hour of Code</a:t>
            </a:r>
            <a:r>
              <a:rPr lang="ar-SA" altLang="en-US" baseline="30000" dirty="0">
                <a:latin typeface="Arial"/>
                <a:cs typeface="Arial"/>
              </a:rPr>
              <a:t>TM</a:t>
            </a:r>
            <a:r>
              <a:rPr lang="ar-SA" dirty="0">
                <a:latin typeface="Arial"/>
                <a:cs typeface="Arial"/>
              </a:rPr>
              <a:t> هي حملة عالمية مقدمة من Code.org تهدف إلى توضيح أنه يمكن لأي شخص تعلم الأساسيات الخاصة </a:t>
            </a:r>
            <a:r>
              <a:rPr lang="ar-SA" dirty="0" smtClean="0">
                <a:latin typeface="Arial"/>
                <a:cs typeface="Arial"/>
              </a:rPr>
              <a:t>بالبرمجة. </a:t>
            </a:r>
            <a:r>
              <a:rPr lang="ar-SA" dirty="0">
                <a:latin typeface="Arial"/>
                <a:cs typeface="Arial"/>
              </a:rPr>
              <a:t>واليوم، ستكون جزءًا من هذا الجهد، وستقوم بعمل برنامج Minecraft Hour of Code</a:t>
            </a:r>
            <a:r>
              <a:rPr lang="ar-SA" altLang="en-US" baseline="30000" dirty="0">
                <a:latin typeface="Arial"/>
                <a:cs typeface="Arial"/>
              </a:rPr>
              <a:t>TM</a:t>
            </a:r>
            <a:r>
              <a:rPr lang="ar-SA" dirty="0">
                <a:latin typeface="Arial"/>
                <a:cs typeface="Arial"/>
              </a:rPr>
              <a:t> التعليمي الجديد من Microsoft. وقبل ذلك، سنتحدث قليلاً حول طبيعة </a:t>
            </a:r>
            <a:r>
              <a:rPr lang="ar-SA" i="0" dirty="0" smtClean="0">
                <a:latin typeface="Arial"/>
                <a:cs typeface="Arial"/>
              </a:rPr>
              <a:t>البرمجة</a:t>
            </a:r>
            <a:r>
              <a:rPr lang="ar-SA" dirty="0" smtClean="0">
                <a:latin typeface="Arial"/>
                <a:cs typeface="Arial"/>
              </a:rPr>
              <a:t> </a:t>
            </a:r>
            <a:r>
              <a:rPr lang="ar-SA" dirty="0">
                <a:latin typeface="Arial"/>
                <a:cs typeface="Arial"/>
              </a:rPr>
              <a:t>بالفعل، ولماذا هذا الأمر مهم، وكيف يمكن أن يكون لها تأثيرًا إيجابيًا على حياتك!"</a:t>
            </a:r>
            <a:endParaRPr lang="ar-SA" altLang="en-US" dirty="0"/>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إثارة حماس المشاركين للتعرف على Hour of Code</a:t>
            </a:r>
            <a:r>
              <a:rPr lang="ar-SA" altLang="en-US" baseline="30000" dirty="0">
                <a:latin typeface="Arial"/>
                <a:cs typeface="Arial"/>
              </a:rPr>
              <a:t>TM</a:t>
            </a:r>
            <a:r>
              <a:rPr lang="ar-SA" dirty="0">
                <a:latin typeface="Arial"/>
                <a:cs typeface="Arial"/>
              </a:rPr>
              <a:t>!</a:t>
            </a:r>
          </a:p>
          <a:p>
            <a:pPr algn="r" rtl="1"/>
            <a:endParaRPr lang="ar-SA" altLang="en-US" dirty="0"/>
          </a:p>
          <a:p>
            <a:pPr algn="r" rtl="1"/>
            <a:r>
              <a:rPr lang="ar-SA" altLang="en-US" sz="1200" b="1" u="sng" kern="1200" dirty="0">
                <a:solidFill>
                  <a:schemeClr val="tx1"/>
                </a:solidFill>
                <a:latin typeface="Arial"/>
                <a:cs typeface="Arial"/>
              </a:rPr>
              <a:t>ملاحظة لمنظم الفعاليات:</a:t>
            </a:r>
          </a:p>
          <a:p>
            <a:pPr algn="r" rtl="1"/>
            <a:r>
              <a:rPr lang="ar-SA" dirty="0">
                <a:latin typeface="Arial"/>
                <a:cs typeface="Arial"/>
              </a:rPr>
              <a:t>تم تصميم معظم الشرائح في العرض التقديمي للحدث بحيث يتم عرضها لفترة وجيزة، بضع ثوان في معظم الحالات، وذلك لتوفير تعزيز بصري قوي للعرض التقديمي السريع النقاشي المقدم للحضور.</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تمثل هذه الصورة مشاركة عالمية في أحداثHour of Code</a:t>
            </a:r>
            <a:r>
              <a:rPr lang="ar-SA" altLang="en-US" baseline="30000" dirty="0">
                <a:latin typeface="Arial"/>
                <a:cs typeface="Arial"/>
              </a:rPr>
              <a:t>TM</a:t>
            </a:r>
            <a:r>
              <a:rPr lang="en-US" noProof="1">
                <a:latin typeface="Arial"/>
                <a:cs typeface="Arial"/>
              </a:rPr>
              <a:t> </a:t>
            </a:r>
            <a:r>
              <a:rPr lang="ar-SA" altLang="en-US" noProof="0" dirty="0">
                <a:latin typeface="Arial"/>
                <a:cs typeface="Arial"/>
              </a:rPr>
              <a:t>. </a:t>
            </a:r>
            <a:endParaRPr lang="ar-SA" altLang="en-US" dirty="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8F379D3-BE93-4AD2-AA2E-D42FEF7BAA5E}" type="slidenum">
              <a:rPr lang="en-US" altLang="en-US" sz="1200"/>
              <a:pPr/>
              <a:t>1</a:t>
            </a:fld>
            <a:endParaRPr lang="ar-SA" altLang="en-US" sz="1200"/>
          </a:p>
        </p:txBody>
      </p:sp>
    </p:spTree>
    <p:extLst>
      <p:ext uri="{BB962C8B-B14F-4D97-AF65-F5344CB8AC3E}">
        <p14:creationId xmlns:p14="http://schemas.microsoft.com/office/powerpoint/2010/main" val="3832560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lnSpc>
                <a:spcPct val="80000"/>
              </a:lnSpc>
            </a:pPr>
            <a:r>
              <a:rPr lang="ar-SA" altLang="en-US" sz="1000" b="1" u="sng" dirty="0" smtClean="0">
                <a:latin typeface="Arial"/>
                <a:cs typeface="Arial"/>
              </a:rPr>
              <a:t>نموذج لنص المقدم:</a:t>
            </a:r>
            <a:endParaRPr lang="ar-SA" altLang="en-US" sz="1000" b="1" u="sng" dirty="0">
              <a:latin typeface="Arial"/>
              <a:cs typeface="Arial"/>
            </a:endParaRPr>
          </a:p>
          <a:p>
            <a:pPr algn="r" rtl="1">
              <a:lnSpc>
                <a:spcPct val="80000"/>
              </a:lnSpc>
            </a:pPr>
            <a:endParaRPr lang="ar-SA" altLang="en-US" sz="1000" b="1" u="sng" dirty="0"/>
          </a:p>
          <a:p>
            <a:pPr algn="r" rtl="1">
              <a:lnSpc>
                <a:spcPct val="80000"/>
              </a:lnSpc>
            </a:pPr>
            <a:r>
              <a:rPr lang="ar-SA" altLang="en-US" sz="1000" dirty="0">
                <a:latin typeface="Arial"/>
                <a:cs typeface="Arial"/>
              </a:rPr>
              <a:t>"إنه أيضًا شيء يمكن أن يساعدك على إنجاز العديد من الأهداف، مثل إنشاء مدونة، أو موقع ويب، أو تطبيق مع أصدقائك.”</a:t>
            </a:r>
          </a:p>
          <a:p>
            <a:pPr algn="r" rtl="1">
              <a:lnSpc>
                <a:spcPct val="80000"/>
              </a:lnSpc>
            </a:pPr>
            <a:endParaRPr lang="ar-SA" altLang="en-US" sz="1000" dirty="0"/>
          </a:p>
          <a:p>
            <a:pPr algn="r" rtl="1">
              <a:lnSpc>
                <a:spcPct val="80000"/>
              </a:lnSpc>
            </a:pPr>
            <a:r>
              <a:rPr lang="ar-SA" altLang="en-US" sz="1000" b="1" u="sng" dirty="0">
                <a:latin typeface="Arial"/>
                <a:cs typeface="Arial"/>
              </a:rPr>
              <a:t>هدف الشريحة:</a:t>
            </a:r>
          </a:p>
          <a:p>
            <a:pPr algn="r" rtl="1">
              <a:lnSpc>
                <a:spcPct val="80000"/>
              </a:lnSpc>
            </a:pPr>
            <a:endParaRPr lang="ar-SA" altLang="en-US" sz="1000" b="1" u="sng" dirty="0"/>
          </a:p>
          <a:p>
            <a:pPr algn="r" rtl="1">
              <a:lnSpc>
                <a:spcPct val="80000"/>
              </a:lnSpc>
            </a:pPr>
            <a:r>
              <a:rPr lang="ar-SA" altLang="en-US" sz="1000" b="0" dirty="0">
                <a:latin typeface="Arial"/>
                <a:cs typeface="Arial"/>
              </a:rPr>
              <a:t>في الشرائح من 9 – 12، نحن نوضح للشباب بطريقة مرئية حجم المرح الذي يمكنهم الاستمتاع به عند التعامل مع </a:t>
            </a:r>
            <a:r>
              <a:rPr lang="ar-SA" altLang="en-US" sz="1000" b="0" dirty="0" smtClean="0">
                <a:latin typeface="Arial"/>
                <a:cs typeface="Arial"/>
              </a:rPr>
              <a:t>البرمجة. </a:t>
            </a:r>
            <a:r>
              <a:rPr lang="ar-SA" altLang="en-US" sz="1000" b="0" dirty="0">
                <a:latin typeface="Arial"/>
                <a:cs typeface="Arial"/>
              </a:rPr>
              <a:t>نحن نريد بالفعل التأكيد على أن </a:t>
            </a:r>
            <a:r>
              <a:rPr lang="ar-SA" altLang="en-US" sz="1000" b="0" dirty="0" smtClean="0">
                <a:latin typeface="Arial"/>
                <a:cs typeface="Arial"/>
              </a:rPr>
              <a:t>البرمجة</a:t>
            </a:r>
            <a:r>
              <a:rPr lang="ar-SA" altLang="en-US" sz="1000" dirty="0" smtClean="0">
                <a:latin typeface="Arial"/>
                <a:cs typeface="Arial"/>
              </a:rPr>
              <a:t>: </a:t>
            </a:r>
            <a:endParaRPr lang="ar-SA" altLang="en-US" sz="1000" dirty="0">
              <a:latin typeface="Arial"/>
              <a:cs typeface="Arial"/>
            </a:endParaRPr>
          </a:p>
          <a:p>
            <a:pPr marL="628650" lvl="1" indent="-171450" algn="r" rtl="1">
              <a:lnSpc>
                <a:spcPct val="80000"/>
              </a:lnSpc>
              <a:buFontTx/>
              <a:buChar char="•"/>
            </a:pPr>
            <a:r>
              <a:rPr lang="ar-SA" altLang="en-US" sz="1000" dirty="0">
                <a:latin typeface="Arial"/>
                <a:cs typeface="Arial"/>
              </a:rPr>
              <a:t>تعاونية</a:t>
            </a:r>
          </a:p>
          <a:p>
            <a:pPr marL="628650" lvl="1" indent="-171450" algn="r" rtl="1">
              <a:buFont typeface="Arial"/>
              <a:buChar char="•"/>
            </a:pPr>
            <a:r>
              <a:rPr lang="ar-SA" sz="1000" kern="1200" dirty="0">
                <a:solidFill>
                  <a:schemeClr val="tx1"/>
                </a:solidFill>
                <a:effectLst/>
                <a:latin typeface="Arial"/>
                <a:cs typeface="Arial"/>
              </a:rPr>
              <a:t>لأي جنس</a:t>
            </a:r>
            <a:endParaRPr lang="ar-SA" sz="1000" dirty="0">
              <a:effectLst/>
            </a:endParaRPr>
          </a:p>
          <a:p>
            <a:pPr marL="628650" lvl="1" indent="-171450" algn="r" rtl="1">
              <a:lnSpc>
                <a:spcPct val="80000"/>
              </a:lnSpc>
              <a:buFontTx/>
              <a:buChar char="•"/>
            </a:pPr>
            <a:r>
              <a:rPr lang="ar-SA" altLang="en-US" sz="1000" dirty="0">
                <a:latin typeface="Arial"/>
                <a:cs typeface="Arial"/>
              </a:rPr>
              <a:t>مناسبة للأشخاص المنطويين والمنفتحين على السواء</a:t>
            </a:r>
          </a:p>
          <a:p>
            <a:pPr marL="628650" lvl="1" indent="-171450" algn="r" rtl="1">
              <a:lnSpc>
                <a:spcPct val="80000"/>
              </a:lnSpc>
              <a:buFontTx/>
              <a:buChar char="•"/>
            </a:pPr>
            <a:r>
              <a:rPr lang="ar-SA" altLang="en-US" sz="1000" dirty="0">
                <a:latin typeface="Arial"/>
                <a:cs typeface="Arial"/>
              </a:rPr>
              <a:t>تتعلق بحل المشكلات. تتضمن </a:t>
            </a:r>
            <a:r>
              <a:rPr lang="ar-SA" altLang="en-US" sz="1000" dirty="0" smtClean="0">
                <a:latin typeface="Arial"/>
                <a:cs typeface="Arial"/>
              </a:rPr>
              <a:t>البرمجة </a:t>
            </a:r>
            <a:r>
              <a:rPr lang="ar-SA" altLang="en-US" sz="1000" dirty="0">
                <a:latin typeface="Arial"/>
                <a:cs typeface="Arial"/>
              </a:rPr>
              <a:t>قدرًا قليلاً للغاية من الرياضيات </a:t>
            </a:r>
          </a:p>
          <a:p>
            <a:pPr marL="628650" lvl="1" indent="-171450" algn="r" rtl="1">
              <a:lnSpc>
                <a:spcPct val="80000"/>
              </a:lnSpc>
              <a:buFontTx/>
              <a:buChar char="•"/>
            </a:pPr>
            <a:r>
              <a:rPr lang="ar-SA" altLang="en-US" sz="1000" dirty="0">
                <a:latin typeface="Arial"/>
                <a:cs typeface="Arial"/>
              </a:rPr>
              <a:t>مناسبة للأشخاص الذين يريدون استخدام أجهزة الكمبيوتر لكي يساعدهم في إبراز عواطفهم</a:t>
            </a:r>
          </a:p>
          <a:p>
            <a:pPr marL="628650" lvl="1" indent="-171450" algn="r" rtl="1">
              <a:lnSpc>
                <a:spcPct val="80000"/>
              </a:lnSpc>
            </a:pPr>
            <a:endParaRPr lang="ar-SA" altLang="en-US" sz="1000" dirty="0"/>
          </a:p>
          <a:p>
            <a:pPr algn="r" rtl="1">
              <a:lnSpc>
                <a:spcPct val="80000"/>
              </a:lnSpc>
            </a:pPr>
            <a:r>
              <a:rPr lang="ar-SA" altLang="en-US" sz="1000" b="1" u="sng" dirty="0">
                <a:latin typeface="Arial"/>
                <a:cs typeface="Arial"/>
              </a:rPr>
              <a:t>تعليمات الصور الخاصة بهذه الشريحة:</a:t>
            </a:r>
          </a:p>
          <a:p>
            <a:pPr algn="r" rtl="1">
              <a:lnSpc>
                <a:spcPct val="80000"/>
              </a:lnSpc>
            </a:pPr>
            <a:endParaRPr lang="ar-SA" altLang="en-US" sz="1000" b="1" u="sng" dirty="0"/>
          </a:p>
          <a:p>
            <a:pPr algn="r" rtl="1">
              <a:lnSpc>
                <a:spcPct val="80000"/>
              </a:lnSpc>
            </a:pPr>
            <a:r>
              <a:rPr lang="ar-SA" altLang="en-US" sz="1000" dirty="0">
                <a:latin typeface="Arial"/>
                <a:cs typeface="Arial"/>
              </a:rPr>
              <a:t>إذا كانت هذه الصورة سيتم تبادلها، فتأكد أنها تناسب المعايير التالية:</a:t>
            </a:r>
            <a:r>
              <a:rPr lang="ar-SA" dirty="0">
                <a:latin typeface="Arial"/>
                <a:cs typeface="Arial"/>
              </a:rPr>
              <a:t> </a:t>
            </a:r>
          </a:p>
          <a:p>
            <a:pPr marL="628650" lvl="1" indent="-171450" algn="r" rtl="1">
              <a:lnSpc>
                <a:spcPct val="80000"/>
              </a:lnSpc>
              <a:buFontTx/>
              <a:buChar char="•"/>
            </a:pPr>
            <a:r>
              <a:rPr lang="ar-SA" altLang="en-US" sz="1000" dirty="0">
                <a:latin typeface="Arial"/>
                <a:cs typeface="Arial"/>
              </a:rPr>
              <a:t>تحتوي على ذكور وإناث في عمر المراهقة/المرحلة الدراسية المتوسطة</a:t>
            </a:r>
          </a:p>
          <a:p>
            <a:pPr marL="628650" lvl="1" indent="-171450" algn="r" rtl="1">
              <a:lnSpc>
                <a:spcPct val="80000"/>
              </a:lnSpc>
              <a:buFontTx/>
              <a:buChar char="•"/>
            </a:pPr>
            <a:r>
              <a:rPr lang="ar-SA" altLang="en-US" sz="1000" dirty="0">
                <a:latin typeface="Arial"/>
                <a:cs typeface="Arial"/>
              </a:rPr>
              <a:t>توضح أن المشاركين يستمتعون بوقتهم من خلال التعامل مع التكنولوجيا</a:t>
            </a:r>
          </a:p>
          <a:p>
            <a:pPr marL="628650" lvl="1" indent="-171450" algn="r" rtl="1">
              <a:lnSpc>
                <a:spcPct val="80000"/>
              </a:lnSpc>
              <a:buFontTx/>
              <a:buChar char="•"/>
            </a:pPr>
            <a:r>
              <a:rPr lang="ar-SA" altLang="en-US" sz="1000" dirty="0">
                <a:latin typeface="Arial"/>
                <a:cs typeface="Arial"/>
              </a:rPr>
              <a:t>تحتوي على مجموعة من الناس، وليس فقط أفراد</a:t>
            </a:r>
            <a:r>
              <a:rPr lang="ar-SA" dirty="0">
                <a:latin typeface="Arial"/>
                <a:cs typeface="Arial"/>
              </a:rPr>
              <a:t> </a:t>
            </a:r>
          </a:p>
          <a:p>
            <a:pPr algn="r" rtl="1">
              <a:lnSpc>
                <a:spcPct val="80000"/>
              </a:lnSpc>
              <a:spcBef>
                <a:spcPct val="0"/>
              </a:spcBef>
            </a:pPr>
            <a:endParaRPr lang="ar-SA" altLang="en-US" sz="1000" dirty="0"/>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EF21F1D-0A89-436E-A5ED-68DB11A50656}" type="slidenum">
              <a:rPr lang="en-US" altLang="en-US" sz="1200"/>
              <a:pPr/>
              <a:t>10</a:t>
            </a:fld>
            <a:endParaRPr lang="ar-SA" altLang="en-US" sz="1200"/>
          </a:p>
        </p:txBody>
      </p:sp>
    </p:spTree>
    <p:extLst>
      <p:ext uri="{BB962C8B-B14F-4D97-AF65-F5344CB8AC3E}">
        <p14:creationId xmlns:p14="http://schemas.microsoft.com/office/powerpoint/2010/main" val="1466934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"والآن، دعنا نغوص بالفعل داخل طبيعة العلامات البرمجية.”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لضبط القسم التالي، وإثارة الشباب حول طبيعية </a:t>
            </a:r>
            <a:r>
              <a:rPr lang="ar-SA" dirty="0" smtClean="0">
                <a:latin typeface="Arial"/>
                <a:cs typeface="Arial"/>
              </a:rPr>
              <a:t>البرمجة.</a:t>
            </a:r>
            <a:endParaRPr lang="ar-SA" dirty="0">
              <a:latin typeface="Arial"/>
              <a:cs typeface="Arial"/>
            </a:endParaRP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غير متاح </a:t>
            </a:r>
          </a:p>
          <a:p>
            <a:pPr algn="r" rtl="1">
              <a:spcBef>
                <a:spcPct val="0"/>
              </a:spcBef>
            </a:pPr>
            <a:endParaRPr lang="ar-SA" altLang="en-US" dirty="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A7FC05F-FBF5-4CB7-BBA8-949EAF7D7B7E}" type="slidenum">
              <a:rPr lang="en-US" altLang="en-US" sz="1200"/>
              <a:pPr/>
              <a:t>11</a:t>
            </a:fld>
            <a:endParaRPr lang="ar-SA" altLang="en-US" sz="1200"/>
          </a:p>
        </p:txBody>
      </p:sp>
    </p:spTree>
    <p:extLst>
      <p:ext uri="{BB962C8B-B14F-4D97-AF65-F5344CB8AC3E}">
        <p14:creationId xmlns:p14="http://schemas.microsoft.com/office/powerpoint/2010/main" val="224189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smtClean="0">
                <a:latin typeface="Arial"/>
                <a:cs typeface="Arial"/>
              </a:rPr>
              <a:t>"البرمجة </a:t>
            </a:r>
            <a:r>
              <a:rPr lang="ar-SA" dirty="0">
                <a:latin typeface="Arial"/>
                <a:cs typeface="Arial"/>
              </a:rPr>
              <a:t>لا تتعلق بكتابة برنامج فقط، أو إعطاء تعليمات خاصة بالكمبيوتر. يتعلق الأمر بالعمل مع الأصدقاء لحل مشكلة بطريقة جديدة.”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لكي توضح للشباب أن </a:t>
            </a:r>
            <a:r>
              <a:rPr lang="ar-SA" dirty="0" smtClean="0">
                <a:latin typeface="Arial"/>
                <a:cs typeface="Arial"/>
              </a:rPr>
              <a:t>البرمجة </a:t>
            </a:r>
            <a:r>
              <a:rPr lang="ar-SA" dirty="0">
                <a:latin typeface="Arial"/>
                <a:cs typeface="Arial"/>
              </a:rPr>
              <a:t>تجذب العقل النشط، فهي مثل الأحجية، أو تركيب الأشياء، والبحث عن حلول.</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مجموعة من الشباب يعملون معًا وينظرون إلى شاشة كمبيوتر أو كمبيوتر لوحي.</a:t>
            </a:r>
            <a:endParaRPr lang="ar-SA" altLang="en-US" dirty="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44A89C1-D0FA-470B-8A47-FAFFEE9EC6E7}" type="slidenum">
              <a:rPr lang="en-US" altLang="en-US" sz="1200"/>
              <a:pPr/>
              <a:t>12</a:t>
            </a:fld>
            <a:endParaRPr lang="ar-SA" altLang="en-US" sz="1200"/>
          </a:p>
        </p:txBody>
      </p:sp>
    </p:spTree>
    <p:extLst>
      <p:ext uri="{BB962C8B-B14F-4D97-AF65-F5344CB8AC3E}">
        <p14:creationId xmlns:p14="http://schemas.microsoft.com/office/powerpoint/2010/main" val="650602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”الأمر يتعلق بدمج قدرتك الإبداعية مع قوة الكمبيوتر لعمل شيء مثير بالنسبة لك.”</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متابعة توسيع أفق الشباب نحو ما يمكن أن ترتبط به </a:t>
            </a:r>
            <a:r>
              <a:rPr lang="ar-SA" dirty="0" smtClean="0">
                <a:latin typeface="Arial"/>
                <a:cs typeface="Arial"/>
              </a:rPr>
              <a:t>البرمجة. </a:t>
            </a:r>
            <a:endParaRPr lang="ar-SA" dirty="0">
              <a:latin typeface="Arial"/>
              <a:cs typeface="Arial"/>
            </a:endParaRP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الشكل الفني لا يرتبط عادةً </a:t>
            </a:r>
            <a:r>
              <a:rPr lang="ar-SA" dirty="0" smtClean="0">
                <a:latin typeface="Arial"/>
                <a:cs typeface="Arial"/>
              </a:rPr>
              <a:t>بالبرمجة، </a:t>
            </a:r>
            <a:r>
              <a:rPr lang="ar-SA" dirty="0">
                <a:latin typeface="Arial"/>
                <a:cs typeface="Arial"/>
              </a:rPr>
              <a:t>مثل الموسيقى أوالفنون البصرية.</a:t>
            </a:r>
            <a:endParaRPr lang="ar-SA" altLang="en-US" dirty="0"/>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80699BFF-DEED-49AB-8F8E-4B64567A5664}" type="slidenum">
              <a:rPr lang="en-US" altLang="en-US" sz="1200"/>
              <a:pPr/>
              <a:t>13</a:t>
            </a:fld>
            <a:endParaRPr lang="ar-SA" altLang="en-US" sz="1200"/>
          </a:p>
        </p:txBody>
      </p:sp>
    </p:spTree>
    <p:extLst>
      <p:ext uri="{BB962C8B-B14F-4D97-AF65-F5344CB8AC3E}">
        <p14:creationId xmlns:p14="http://schemas.microsoft.com/office/powerpoint/2010/main" val="52056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"يتعلق الأمر أيضًا بالعمل معًا لتقديم شيء جديد! </a:t>
            </a:r>
            <a:r>
              <a:rPr lang="ar-SA" altLang="en-US" noProof="0" dirty="0">
                <a:latin typeface="Arial"/>
                <a:cs typeface="Arial"/>
              </a:rPr>
              <a:t>"</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لتصحيح التصور الخاطئ بأن </a:t>
            </a:r>
            <a:r>
              <a:rPr lang="ar-SA" b="0" u="none" dirty="0" smtClean="0">
                <a:latin typeface="Arial"/>
                <a:cs typeface="Arial"/>
              </a:rPr>
              <a:t>البرمجة </a:t>
            </a:r>
            <a:r>
              <a:rPr lang="ar-SA" b="0" u="none" dirty="0">
                <a:latin typeface="Arial"/>
                <a:cs typeface="Arial"/>
              </a:rPr>
              <a:t>عادة شيء يتم القيام به والشخص جالس وحيدًا ومنفردًا.</a:t>
            </a:r>
            <a:r>
              <a:rPr lang="ar-SA" dirty="0">
                <a:latin typeface="Arial"/>
                <a:cs typeface="Arial"/>
              </a:rPr>
              <a:t> يمكنك لأي شخص كتابة تعليمات برمجية، فهذا أمر يمكن تحقيقه ويحمل متعة. </a:t>
            </a:r>
            <a:endParaRPr lang="ar-SA" b="0" u="none" dirty="0"/>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مجموعة من الشباب يظهرون معًا، يمرحون معًا.</a:t>
            </a:r>
            <a:endParaRPr lang="ar-SA" altLang="en-US" dirty="0"/>
          </a:p>
          <a:p>
            <a:pPr algn="r" rtl="1">
              <a:spcBef>
                <a:spcPct val="0"/>
              </a:spcBef>
            </a:pPr>
            <a:endParaRPr lang="ar-SA" alt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1025062-6228-4EFE-B930-615BFB44F31B}" type="slidenum">
              <a:rPr lang="en-US" altLang="en-US" sz="1200"/>
              <a:pPr/>
              <a:t>14</a:t>
            </a:fld>
            <a:endParaRPr lang="ar-SA" altLang="en-US" sz="1200"/>
          </a:p>
        </p:txBody>
      </p:sp>
    </p:spTree>
    <p:extLst>
      <p:ext uri="{BB962C8B-B14F-4D97-AF65-F5344CB8AC3E}">
        <p14:creationId xmlns:p14="http://schemas.microsoft.com/office/powerpoint/2010/main" val="3936972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"ماذا تحب أن تفعل بمشاركة أصدقائك؟ يمكن أن يكون ذلك أي شيء على الإطلاق – التطوع، ممارسة الرياضة، الموضة، ألعاب الفيديو.”</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تحديد موضع </a:t>
            </a:r>
            <a:r>
              <a:rPr lang="ar-SA" dirty="0" smtClean="0">
                <a:latin typeface="Arial"/>
                <a:cs typeface="Arial"/>
              </a:rPr>
              <a:t>البرمجة </a:t>
            </a:r>
            <a:r>
              <a:rPr lang="ar-SA" dirty="0">
                <a:latin typeface="Arial"/>
                <a:cs typeface="Arial"/>
              </a:rPr>
              <a:t>باعتبارها نشاطًا اجتماعيًا، وهو الاختيار الأكثر احتمالاً أن يستثمر فيه الشباب طاقتهم.</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2FF8F7D-7AE3-453C-988E-8686BE511A8D}" type="slidenum">
              <a:rPr lang="en-US" altLang="en-US" sz="1200"/>
              <a:pPr/>
              <a:t>15</a:t>
            </a:fld>
            <a:endParaRPr lang="ar-SA" altLang="en-US" sz="1200"/>
          </a:p>
        </p:txBody>
      </p:sp>
    </p:spTree>
    <p:extLst>
      <p:ext uri="{BB962C8B-B14F-4D97-AF65-F5344CB8AC3E}">
        <p14:creationId xmlns:p14="http://schemas.microsoft.com/office/powerpoint/2010/main" val="3380875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"يمكن أن تكون </a:t>
            </a:r>
            <a:r>
              <a:rPr lang="ar-SA" dirty="0" smtClean="0">
                <a:latin typeface="Arial"/>
                <a:cs typeface="Arial"/>
              </a:rPr>
              <a:t>البرمجة </a:t>
            </a:r>
            <a:r>
              <a:rPr lang="ar-SA" dirty="0">
                <a:latin typeface="Arial"/>
                <a:cs typeface="Arial"/>
              </a:rPr>
              <a:t>فعليًا ذات صلة بجميع الأشياء التي تحب القيام بها!”</a:t>
            </a:r>
          </a:p>
          <a:p>
            <a:pPr algn="r" rtl="1"/>
            <a:endParaRPr lang="ar-SA" altLang="en-US" dirty="0"/>
          </a:p>
          <a:p>
            <a:pPr algn="r" rtl="1"/>
            <a:r>
              <a:rPr lang="ar-SA" altLang="en-US" u="none" dirty="0">
                <a:latin typeface="Arial"/>
                <a:cs typeface="Arial"/>
              </a:rPr>
              <a:t>* أمثلة يمكن ذكرها</a:t>
            </a:r>
            <a:endParaRPr lang="ar-SA" altLang="en-US" u="sng" dirty="0"/>
          </a:p>
          <a:p>
            <a:pPr marL="628650" lvl="1" indent="-171450" algn="r" rtl="1">
              <a:buFontTx/>
              <a:buChar char="•"/>
            </a:pPr>
            <a:r>
              <a:rPr lang="ar-SA" dirty="0">
                <a:latin typeface="Arial"/>
                <a:cs typeface="Arial"/>
              </a:rPr>
              <a:t>إذا كان هناك شخص يهتم بـ </a:t>
            </a:r>
            <a:r>
              <a:rPr lang="ar-SA" altLang="en-US" b="1" dirty="0">
                <a:latin typeface="Arial"/>
                <a:cs typeface="Arial"/>
              </a:rPr>
              <a:t>ألعاب الفيديو</a:t>
            </a:r>
            <a:r>
              <a:rPr lang="ar-SA" dirty="0">
                <a:latin typeface="Arial"/>
                <a:cs typeface="Arial"/>
              </a:rPr>
              <a:t>، فيمكنه استخدام </a:t>
            </a:r>
            <a:r>
              <a:rPr lang="ar-SA" dirty="0" smtClean="0">
                <a:latin typeface="Arial"/>
                <a:cs typeface="Arial"/>
              </a:rPr>
              <a:t>البرمجة </a:t>
            </a:r>
            <a:r>
              <a:rPr lang="ar-SA" dirty="0">
                <a:latin typeface="Arial"/>
                <a:cs typeface="Arial"/>
              </a:rPr>
              <a:t>لكي يقوم بتصميم هذه الألعاب لصالحه.</a:t>
            </a:r>
          </a:p>
          <a:p>
            <a:pPr marL="628650" lvl="1" indent="-171450" algn="r" rtl="1">
              <a:buFontTx/>
              <a:buChar char="•"/>
            </a:pPr>
            <a:r>
              <a:rPr lang="ar-SA" dirty="0">
                <a:latin typeface="Arial"/>
                <a:cs typeface="Arial"/>
              </a:rPr>
              <a:t>الناس الذين يهتمون بـ </a:t>
            </a:r>
            <a:r>
              <a:rPr lang="ar-SA" altLang="en-US" b="1" dirty="0">
                <a:latin typeface="Arial"/>
                <a:cs typeface="Arial"/>
              </a:rPr>
              <a:t>الموضة</a:t>
            </a:r>
            <a:r>
              <a:rPr lang="ar-SA" dirty="0">
                <a:latin typeface="Arial"/>
                <a:cs typeface="Arial"/>
              </a:rPr>
              <a:t>، يمكنهم عمل مدونتهم الخاصة التي تروج للتلميحات المتعلقة بالموضة الخاصة بهم.</a:t>
            </a:r>
          </a:p>
          <a:p>
            <a:pPr marL="628650" lvl="1" indent="-171450" algn="r" rtl="1">
              <a:buFontTx/>
              <a:buChar char="•"/>
            </a:pPr>
            <a:r>
              <a:rPr lang="ar-SA" dirty="0">
                <a:latin typeface="Arial"/>
                <a:cs typeface="Arial"/>
              </a:rPr>
              <a:t>المشاركون الذين يهتمون بـ </a:t>
            </a:r>
            <a:r>
              <a:rPr lang="ar-SA" altLang="en-US" b="1" dirty="0">
                <a:latin typeface="Arial"/>
                <a:cs typeface="Arial"/>
              </a:rPr>
              <a:t>الأدب</a:t>
            </a:r>
            <a:r>
              <a:rPr lang="ar-SA" dirty="0">
                <a:latin typeface="Arial"/>
                <a:cs typeface="Arial"/>
              </a:rPr>
              <a:t>، يمكنهم تصميم موقع يشارك "ما يجب قراءته" لهذا الشهر ووجهات نظرهم الشخصية. </a:t>
            </a:r>
          </a:p>
          <a:p>
            <a:pPr marL="628650" lvl="1" indent="-171450"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إبراز الأهمية الخاصة بالسلطة الاجتماعية في هذه المرحلة العمرية، فمن الضروري أن نعكس أن </a:t>
            </a:r>
            <a:r>
              <a:rPr lang="ar-SA" dirty="0" smtClean="0">
                <a:latin typeface="Arial"/>
                <a:cs typeface="Arial"/>
              </a:rPr>
              <a:t>البرمجة </a:t>
            </a:r>
            <a:r>
              <a:rPr lang="ar-SA" dirty="0">
                <a:latin typeface="Arial"/>
                <a:cs typeface="Arial"/>
              </a:rPr>
              <a:t>يمكن تطبيقها على </a:t>
            </a:r>
            <a:r>
              <a:rPr lang="ar-SA" altLang="en-US" i="0" dirty="0">
                <a:latin typeface="Arial"/>
                <a:cs typeface="Arial"/>
              </a:rPr>
              <a:t>أي</a:t>
            </a:r>
            <a:r>
              <a:rPr lang="ar-SA" dirty="0">
                <a:latin typeface="Arial"/>
                <a:cs typeface="Arial"/>
              </a:rPr>
              <a:t> مجال من مجالات الحياة، ولا يعد ذلك انحرافًا عن المعتاد. </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بالنسبة لهذه الصورة، فقد قمنا بتضمين صورة شرارات لامعة، وذلك لتأكيد تصاعد بريق الفهم الجديد للتعليمات البرمجية.</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.gifتمثل بدء عمل شيء جديد، أو توسيع الآفاق.</a:t>
            </a:r>
            <a:endParaRPr lang="ar-SA" altLang="en-US" dirty="0">
              <a:cs typeface="Arial"/>
            </a:endParaRPr>
          </a:p>
          <a:p>
            <a:pPr algn="r" rtl="1">
              <a:spcBef>
                <a:spcPct val="0"/>
              </a:spcBef>
            </a:pPr>
            <a:endParaRPr lang="ar-SA" altLang="en-US" dirty="0"/>
          </a:p>
          <a:p>
            <a:pPr algn="r" rtl="1">
              <a:spcBef>
                <a:spcPct val="0"/>
              </a:spcBef>
            </a:pPr>
            <a:endParaRPr lang="ar-SA" altLang="en-US"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67B4C8A-4A44-4CD7-B907-984DFD56CEE5}" type="slidenum">
              <a:rPr lang="en-US" altLang="en-US" sz="1200"/>
              <a:pPr/>
              <a:t>16</a:t>
            </a:fld>
            <a:endParaRPr lang="ar-SA" altLang="en-US" sz="1200"/>
          </a:p>
        </p:txBody>
      </p:sp>
    </p:spTree>
    <p:extLst>
      <p:ext uri="{BB962C8B-B14F-4D97-AF65-F5344CB8AC3E}">
        <p14:creationId xmlns:p14="http://schemas.microsoft.com/office/powerpoint/2010/main" val="3168423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”سنبدأ قريبًا، لذا، أنا أريد منك أن تفكر في كل شيء تكلمنا عنه أثناء اللعب، وفكر في الطريقة التي يمكنك من خلالها تطبيق </a:t>
            </a:r>
            <a:r>
              <a:rPr lang="ar-SA" dirty="0" smtClean="0">
                <a:latin typeface="Arial"/>
                <a:cs typeface="Arial"/>
              </a:rPr>
              <a:t>البرمجة </a:t>
            </a:r>
            <a:r>
              <a:rPr lang="ar-SA" dirty="0">
                <a:latin typeface="Arial"/>
                <a:cs typeface="Arial"/>
              </a:rPr>
              <a:t>في حياتك اليومية.”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لضمان أن يفكر الطلاب في كل شيء شاهدوه في العرض التقديمي أثناء مشاركتهم في Hour of Code</a:t>
            </a:r>
            <a:r>
              <a:rPr lang="ar-SA" altLang="en-US" baseline="30000" dirty="0">
                <a:latin typeface="Arial"/>
                <a:cs typeface="Arial"/>
              </a:rPr>
              <a:t>TM</a:t>
            </a:r>
            <a:r>
              <a:rPr lang="ar-SA" dirty="0">
                <a:latin typeface="Arial"/>
                <a:cs typeface="Arial"/>
              </a:rPr>
              <a:t>. </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بالنسبة لهذه الصورة، فقد قمنا بتضمين صورة التقطها مصور، وإعادة التأكيد على أن </a:t>
            </a:r>
            <a:r>
              <a:rPr lang="ar-SA" dirty="0" smtClean="0">
                <a:latin typeface="Arial"/>
                <a:cs typeface="Arial"/>
              </a:rPr>
              <a:t>البرمجة </a:t>
            </a:r>
            <a:r>
              <a:rPr lang="ar-SA" dirty="0">
                <a:latin typeface="Arial"/>
                <a:cs typeface="Arial"/>
              </a:rPr>
              <a:t>يمكن أن تكون مفيدة للعديد من الاهتمامات.</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.gifلشيء غير مرتبط </a:t>
            </a:r>
            <a:r>
              <a:rPr lang="ar-SA" dirty="0" smtClean="0">
                <a:latin typeface="Arial"/>
                <a:cs typeface="Arial"/>
              </a:rPr>
              <a:t>بالبرمجة </a:t>
            </a:r>
            <a:r>
              <a:rPr lang="ar-SA" dirty="0">
                <a:latin typeface="Arial"/>
                <a:cs typeface="Arial"/>
              </a:rPr>
              <a:t>عادةً.</a:t>
            </a:r>
            <a:endParaRPr lang="ar-SA" altLang="en-US"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9F9C4D1-9E63-4CC0-8B52-42B4457D5BF5}" type="slidenum">
              <a:rPr lang="en-US" altLang="en-US" sz="1200"/>
              <a:pPr/>
              <a:t>17</a:t>
            </a:fld>
            <a:endParaRPr lang="ar-SA" altLang="en-US" sz="1200"/>
          </a:p>
        </p:txBody>
      </p:sp>
    </p:spTree>
    <p:extLst>
      <p:ext uri="{BB962C8B-B14F-4D97-AF65-F5344CB8AC3E}">
        <p14:creationId xmlns:p14="http://schemas.microsoft.com/office/powerpoint/2010/main" val="2580778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"حسنًا، هيا نبدأ!”</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تقديم Hour of Code</a:t>
            </a:r>
            <a:r>
              <a:rPr lang="ar-SA" altLang="en-US" baseline="30000" dirty="0">
                <a:latin typeface="Arial"/>
                <a:cs typeface="Arial"/>
              </a:rPr>
              <a:t>TM</a:t>
            </a:r>
            <a:r>
              <a:rPr lang="ar-SA" dirty="0">
                <a:latin typeface="Arial"/>
                <a:cs typeface="Arial"/>
              </a:rPr>
              <a:t>.</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.gifلشباب تبدو عليهم الفرحة.</a:t>
            </a:r>
          </a:p>
          <a:p>
            <a:pPr algn="r" rtl="1">
              <a:buFontTx/>
              <a:buChar char="•"/>
            </a:pPr>
            <a:endParaRPr lang="ar-SA" altLang="en-US" dirty="0"/>
          </a:p>
          <a:p>
            <a:pPr algn="r" rtl="1">
              <a:spcBef>
                <a:spcPct val="0"/>
              </a:spcBef>
            </a:pPr>
            <a:endParaRPr lang="ar-SA" altLang="en-US" dirty="0"/>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56BF592-1310-4754-A91A-E125D7818A1C}" type="slidenum">
              <a:rPr lang="en-US" altLang="en-US" sz="1200"/>
              <a:pPr/>
              <a:t>18</a:t>
            </a:fld>
            <a:endParaRPr lang="ar-SA" altLang="en-US" sz="1200"/>
          </a:p>
        </p:txBody>
      </p:sp>
    </p:spTree>
    <p:extLst>
      <p:ext uri="{BB962C8B-B14F-4D97-AF65-F5344CB8AC3E}">
        <p14:creationId xmlns:p14="http://schemas.microsoft.com/office/powerpoint/2010/main" val="3649598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smtClean="0"/>
              <a:t>نموذج لنص المقدم:</a:t>
            </a:r>
            <a:r>
              <a:rPr lang="ar-SA" b="1" u="sng" dirty="0"/>
              <a:t>
</a:t>
            </a:r>
            <a:r>
              <a:rPr lang="ar-SA" sz="1200" kern="1200" dirty="0">
                <a:solidFill>
                  <a:schemeClr val="tx1"/>
                </a:solidFill>
                <a:effectLst/>
                <a:latin typeface="Calibri (Body)"/>
                <a:ea typeface="+mn-ea"/>
                <a:cs typeface="+mn-cs"/>
              </a:rPr>
              <a:t>"هل أنت مستعد لتبدأ برمجة؟ هيا نبدأ!" اليوم مع ساعة من البرمجة، سنتعلم باستخدام دورة تعليمية مستوحاه من لعبة ماينكرافت! الدورة تستخدم شخصيات و مفاهيم من لعبة </a:t>
            </a:r>
            <a:r>
              <a:rPr lang="ar-SA" sz="1200" kern="1200" dirty="0" err="1">
                <a:solidFill>
                  <a:schemeClr val="tx1"/>
                </a:solidFill>
                <a:effectLst/>
                <a:latin typeface="Calibri (Body)"/>
                <a:ea typeface="+mn-ea"/>
                <a:cs typeface="+mn-cs"/>
              </a:rPr>
              <a:t>ماينكرافت</a:t>
            </a:r>
            <a:r>
              <a:rPr lang="ar-SA" sz="1200" kern="1200" dirty="0">
                <a:solidFill>
                  <a:schemeClr val="tx1"/>
                </a:solidFill>
                <a:effectLst/>
                <a:latin typeface="Calibri (Body)"/>
                <a:ea typeface="+mn-ea"/>
                <a:cs typeface="+mn-cs"/>
              </a:rPr>
              <a:t>، و لكنها مختلفة عن اللعبة. في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a:t>
            </a:r>
            <a:r>
              <a:rPr lang="ar-SA" sz="1200" dirty="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1200" b="0" i="0" u="none" strike="noStrike" kern="1200" cap="none" spc="0" normalizeH="0" baseline="0" noProof="0" dirty="0" err="1">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سوف تغوص تحت الماء و تتعلم و تستخدم مفاهيم مختلفة من البرمجة </a:t>
            </a:r>
            <a:r>
              <a:rPr lang="ar-SA" sz="1200" kern="1200" dirty="0">
                <a:solidFill>
                  <a:schemeClr val="tx1"/>
                </a:solidFill>
                <a:effectLst/>
                <a:latin typeface="Calibri (Body)"/>
                <a:ea typeface="+mn-ea"/>
                <a:cs typeface="+mn-cs"/>
              </a:rPr>
              <a:t>مثل حلقات التكرار و العبارات الشرطية لتصمم حلول من ابتكارك لتستكشف البر و البحر. </a:t>
            </a:r>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t>
هدف الشريحة:
</a:t>
            </a:r>
            <a:r>
              <a:rPr lang="ar-SA" b="0" u="none" dirty="0"/>
              <a:t>لتقديم ساعة من البرمجة </a:t>
            </a:r>
          </a:p>
          <a:p>
            <a:pPr marL="0" marR="0" indent="0" algn="r" defTabSz="914400" rtl="1" eaLnBrk="1" fontAlgn="auto" latinLnBrk="0" hangingPunct="1">
              <a:lnSpc>
                <a:spcPct val="100000"/>
              </a:lnSpc>
              <a:spcBef>
                <a:spcPts val="0"/>
              </a:spcBef>
              <a:spcAft>
                <a:spcPts val="0"/>
              </a:spcAft>
              <a:buClrTx/>
              <a:buSzTx/>
              <a:buFontTx/>
              <a:buNone/>
              <a:tabLst/>
              <a:defRPr/>
            </a:pPr>
            <a:endParaRPr lang="ar-SA"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t>ملاحظات لمقدم المحتوى</a:t>
            </a:r>
            <a:r>
              <a:rPr lang="ar-SA" b="1" u="sng" dirty="0" smtClean="0"/>
              <a:t>:</a:t>
            </a:r>
            <a:endParaRPr lang="ar-EG" b="1" u="sng"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ar-EG" b="0" u="none" dirty="0" smtClean="0"/>
              <a:t>هناك</a:t>
            </a:r>
            <a:r>
              <a:rPr lang="ar-EG" b="0" u="none" baseline="0" dirty="0" smtClean="0"/>
              <a:t> اكثر من دورة لبرامج ماينكرافت. ابدأ بدورة هذا العام و إذا انهي المتدربون الدورة مبكراً إستخدم الدورات الأخري. كل دورة تهتم ببعض مبادئ البرمجة, لذلك انهاء جميع الدورات سيكون رائع حقاً!</a:t>
            </a:r>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t>
إذا كنت لا تستطيع إعطاء كل مشارك </a:t>
            </a:r>
            <a:r>
              <a:rPr lang="ar-SA" b="0" u="none" dirty="0" smtClean="0"/>
              <a:t>جهاز</a:t>
            </a:r>
            <a:r>
              <a:rPr lang="ar-EG" b="0" u="none" dirty="0" smtClean="0"/>
              <a:t>اً</a:t>
            </a:r>
            <a:r>
              <a:rPr lang="ar-SA" b="0" u="none" dirty="0" smtClean="0"/>
              <a:t> خاص</a:t>
            </a:r>
            <a:r>
              <a:rPr lang="ar-EG" b="0" u="none" dirty="0" smtClean="0"/>
              <a:t>اً</a:t>
            </a:r>
            <a:r>
              <a:rPr lang="ar-SA" b="0" u="none" dirty="0" smtClean="0"/>
              <a:t> بهم</a:t>
            </a:r>
            <a:r>
              <a:rPr lang="ar-EG" b="0" u="none" dirty="0" smtClean="0"/>
              <a:t>, كون</a:t>
            </a:r>
            <a:r>
              <a:rPr lang="ar-EG" b="0" u="none" baseline="0" dirty="0" smtClean="0"/>
              <a:t> فرق من فردين, مع تبادل الادوار مع كل خطوة من كل درس. حتي يحصل كل منهم علي فرصة للتنفيذ والملاحظة. نقترح للافراد التدرب بمفردهم باستخدام الألغاز.</a:t>
            </a:r>
            <a:endParaRPr lang="ar-EG" b="0" u="none" dirty="0" smtClean="0"/>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b="0" u="none" dirty="0" smtClean="0"/>
              <a:t>بعد </a:t>
            </a:r>
            <a:r>
              <a:rPr lang="ar-SA" b="0" u="none" dirty="0"/>
              <a:t>خمسه عشر دقيقه ، </a:t>
            </a:r>
            <a:r>
              <a:rPr lang="ar-EG" b="0" u="none" dirty="0" smtClean="0"/>
              <a:t>قم بتهنئة </a:t>
            </a:r>
            <a:r>
              <a:rPr lang="ar-SA" b="0" u="none" dirty="0" smtClean="0"/>
              <a:t>المجموع</a:t>
            </a:r>
            <a:r>
              <a:rPr lang="ar-EG" b="0" u="none" dirty="0" smtClean="0"/>
              <a:t>ات</a:t>
            </a:r>
            <a:r>
              <a:rPr lang="ar-SA" b="0" u="none" dirty="0" smtClean="0"/>
              <a:t> </a:t>
            </a:r>
            <a:r>
              <a:rPr lang="ar-SA" b="0" u="none" dirty="0"/>
              <a:t>علي التقدم المحرز </a:t>
            </a:r>
            <a:r>
              <a:rPr lang="ar-EG" b="0" u="none" dirty="0" smtClean="0"/>
              <a:t>وما تم كتابته من البرنامج</a:t>
            </a:r>
            <a:r>
              <a:rPr lang="ar-SA" b="0" u="none" dirty="0" smtClean="0"/>
              <a:t>.</a:t>
            </a:r>
            <a:endParaRPr lang="ar-EG" b="0" u="none" dirty="0" smtClean="0"/>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EG" b="0" u="none" dirty="0" smtClean="0"/>
              <a:t>للمشاركين ذوى المستويات</a:t>
            </a:r>
            <a:r>
              <a:rPr lang="ar-EG" b="0" u="none" baseline="0" dirty="0" smtClean="0"/>
              <a:t> المتقدمة اللذين انتهوا من الدورات, قم بدعوتهم لتنفيذ برنامج إنقاذ السلاحف, وهي مجموعة من الأهداف الثانوية والأكثر تحدياً علي بعض المستويات.</a:t>
            </a:r>
            <a:r>
              <a:rPr lang="ar-SA" b="0" u="none" dirty="0"/>
              <a:t>
وأخيرا ، بالنسبة لأولئك الذين يرغبون في اختصار </a:t>
            </a:r>
            <a:r>
              <a:rPr lang="en-US" b="0" u="none" dirty="0" smtClean="0"/>
              <a:t>“</a:t>
            </a:r>
            <a:r>
              <a:rPr lang="ar-SA" b="0" u="none" dirty="0" smtClean="0"/>
              <a:t>ساعة </a:t>
            </a:r>
            <a:r>
              <a:rPr lang="ar-SA" b="0" u="none" dirty="0"/>
              <a:t>من </a:t>
            </a:r>
            <a:r>
              <a:rPr lang="ar-EG" b="0" u="none" dirty="0" smtClean="0"/>
              <a:t>البرمجة</a:t>
            </a:r>
            <a:r>
              <a:rPr lang="en-US" b="0" u="none" dirty="0" smtClean="0"/>
              <a:t>”</a:t>
            </a:r>
            <a:r>
              <a:rPr lang="ar-SA" b="0" u="none" dirty="0" smtClean="0"/>
              <a:t>، </a:t>
            </a:r>
            <a:r>
              <a:rPr lang="ar-EG" b="0" u="none" dirty="0" smtClean="0"/>
              <a:t>الدورة</a:t>
            </a:r>
            <a:r>
              <a:rPr lang="ar-EG" b="0" u="none" baseline="0" dirty="0" smtClean="0"/>
              <a:t> الرابعة تهدف لشرح مبادئ حلقات التكرار والدورة السابعة تشرح مبادئ العبارات الشرطية.</a:t>
            </a:r>
            <a:endParaRPr lang="en-US" b="0" u="none" dirty="0" smtClean="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5718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"ربما تكون على علم بالفعل أن </a:t>
            </a:r>
            <a:r>
              <a:rPr lang="ar-SA" dirty="0" smtClean="0">
                <a:latin typeface="Arial"/>
                <a:cs typeface="Arial"/>
              </a:rPr>
              <a:t>البرمجة </a:t>
            </a:r>
            <a:r>
              <a:rPr lang="ar-SA" dirty="0">
                <a:latin typeface="Arial"/>
                <a:cs typeface="Arial"/>
              </a:rPr>
              <a:t>هي ما يستخدمه الناس لإعطاء تعليمات تكنولوجية. فأجهزة الكمبيوتر لا تفهم اللغة الإنجليزية، لذا يجب علينا إعطاءها الأوامر بلغة تفهمها. هذه اللغة هي </a:t>
            </a:r>
            <a:r>
              <a:rPr lang="ar-SA" dirty="0" smtClean="0">
                <a:latin typeface="Arial"/>
                <a:cs typeface="Arial"/>
              </a:rPr>
              <a:t>البرمجة! </a:t>
            </a:r>
            <a:r>
              <a:rPr lang="ar-SA" dirty="0">
                <a:latin typeface="Arial"/>
                <a:cs typeface="Arial"/>
              </a:rPr>
              <a:t>ما الذي قد لا تعرفه هو أن استخدام </a:t>
            </a:r>
            <a:r>
              <a:rPr lang="ar-SA" dirty="0" smtClean="0">
                <a:latin typeface="Arial"/>
                <a:cs typeface="Arial"/>
              </a:rPr>
              <a:t>البرمجة </a:t>
            </a:r>
            <a:r>
              <a:rPr lang="ar-SA" dirty="0">
                <a:latin typeface="Arial"/>
                <a:cs typeface="Arial"/>
              </a:rPr>
              <a:t>غير مخصص فقط لمهندسي البرامج والأشخاص العاملين في عالم التكنولوجيا، </a:t>
            </a:r>
            <a:r>
              <a:rPr lang="ar-SA" dirty="0" smtClean="0">
                <a:latin typeface="Arial"/>
                <a:cs typeface="Arial"/>
              </a:rPr>
              <a:t>فالبرمجة </a:t>
            </a:r>
            <a:r>
              <a:rPr lang="ar-SA" dirty="0">
                <a:latin typeface="Arial"/>
                <a:cs typeface="Arial"/>
              </a:rPr>
              <a:t>تعتبر مهارة رائعة يمكن لأي شخص تعلمها!" </a:t>
            </a:r>
          </a:p>
          <a:p>
            <a:pPr algn="r" rtl="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latin typeface="Arial"/>
                <a:cs typeface="Arial"/>
              </a:rPr>
              <a:t>ملاحظة لمنظم الفعاليات:</a:t>
            </a:r>
            <a:endParaRPr lang="ar-SA" b="1" u="sng" baseline="0" noProof="1"/>
          </a:p>
          <a:p>
            <a:pPr algn="r" rtl="1"/>
            <a:r>
              <a:rPr lang="ar-SA" dirty="0">
                <a:latin typeface="Arial"/>
                <a:cs typeface="Arial"/>
              </a:rPr>
              <a:t>يتم عرض الفيديو تلقائيًا عندما تنتقل إلى الشريحة التالية. </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ويهدف القسم التالي إلى تغيير المفاهيم الخاطئة المرتبطة </a:t>
            </a:r>
            <a:r>
              <a:rPr lang="ar-SA" dirty="0" smtClean="0">
                <a:latin typeface="Arial"/>
                <a:cs typeface="Arial"/>
              </a:rPr>
              <a:t>بالبرمجة </a:t>
            </a:r>
            <a:r>
              <a:rPr lang="ar-SA" dirty="0">
                <a:latin typeface="Arial"/>
                <a:cs typeface="Arial"/>
              </a:rPr>
              <a:t>بين العديد من الشباب</a:t>
            </a:r>
            <a:r>
              <a:rPr lang="ar-SA" altLang="en-US" noProof="1">
                <a:latin typeface="Arial"/>
                <a:cs typeface="Arial"/>
              </a:rPr>
              <a:t>.</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إنها صورة لـ "التعليمة البرمجية المزدوجة لعالم </a:t>
            </a:r>
            <a:r>
              <a:rPr lang="ar-SA" altLang="en-US" noProof="0" dirty="0">
                <a:latin typeface="Arial"/>
                <a:cs typeface="Arial"/>
              </a:rPr>
              <a:t>Hello"</a:t>
            </a:r>
            <a:r>
              <a:rPr lang="ar-SA" dirty="0">
                <a:latin typeface="Arial"/>
                <a:cs typeface="Arial"/>
              </a:rPr>
              <a:t> تم تكراره 8 مرات.</a:t>
            </a:r>
            <a:endParaRPr lang="ar-SA" altLang="en-US" dirty="0">
              <a:cs typeface="Arial"/>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AB31259D-BC12-4094-91C2-47C138ED297B}" type="slidenum">
              <a:rPr lang="en-US" altLang="en-US" sz="1200"/>
              <a:pPr/>
              <a:t>2</a:t>
            </a:fld>
            <a:endParaRPr lang="ar-SA" altLang="en-US" sz="1200"/>
          </a:p>
        </p:txBody>
      </p:sp>
    </p:spTree>
    <p:extLst>
      <p:ext uri="{BB962C8B-B14F-4D97-AF65-F5344CB8AC3E}">
        <p14:creationId xmlns:p14="http://schemas.microsoft.com/office/powerpoint/2010/main" val="3058431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smtClean="0"/>
              <a:t>نموذج لنص المقدم:</a:t>
            </a:r>
            <a:endParaRPr lang="ar-EG" b="1" u="sng" dirty="0" smtClean="0"/>
          </a:p>
          <a:p>
            <a:pPr marL="0" marR="0" lvl="0" indent="0" algn="r" defTabSz="914400" rtl="1" eaLnBrk="0" fontAlgn="base" latinLnBrk="0" hangingPunct="0">
              <a:lnSpc>
                <a:spcPct val="100000"/>
              </a:lnSpc>
              <a:spcBef>
                <a:spcPct val="30000"/>
              </a:spcBef>
              <a:spcAft>
                <a:spcPct val="0"/>
              </a:spcAft>
              <a:buClrTx/>
              <a:buSzTx/>
              <a:buFontTx/>
              <a:buNone/>
              <a:tabLst/>
              <a:defRPr/>
            </a:pPr>
            <a:r>
              <a:rPr lang="ar-SA" b="0" u="none" dirty="0" smtClean="0"/>
              <a:t>الآن</a:t>
            </a:r>
            <a:r>
              <a:rPr lang="en-US" b="0" u="none" dirty="0" smtClean="0"/>
              <a:t> </a:t>
            </a:r>
            <a:r>
              <a:rPr lang="ar-EG" b="0" u="none" baseline="0" dirty="0" smtClean="0"/>
              <a:t> انتقل إلي </a:t>
            </a:r>
            <a:r>
              <a:rPr lang="en-US" b="0" u="none" baseline="0" dirty="0" smtClean="0"/>
              <a:t>code.org/Minecraft</a:t>
            </a:r>
            <a:r>
              <a:rPr lang="ar-EG" b="0" u="none" baseline="0" dirty="0" smtClean="0"/>
              <a:t> للعثور علي برنامج (</a:t>
            </a:r>
            <a:r>
              <a:rPr kumimoji="0" lang="ar-SA" sz="1200" b="0" i="0" u="none" strike="noStrike" kern="1200" cap="none" spc="0" normalizeH="0" baseline="0" noProof="0" dirty="0" smtClean="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1200" b="0" i="0" u="none" strike="noStrike" kern="1200" cap="none" spc="0" normalizeH="0" baseline="0" noProof="0" dirty="0" smtClean="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smtClean="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مع</a:t>
            </a:r>
            <a:r>
              <a:rPr lang="en-US" sz="1200" dirty="0" smtClean="0">
                <a:solidFill>
                  <a:prstClr val="white"/>
                </a:solidFill>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smtClean="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م</a:t>
            </a:r>
            <a:r>
              <a:rPr lang="ar-SA" sz="1200" dirty="0" smtClean="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1200" b="0" i="0" u="none" strike="noStrike" kern="1200" cap="none" spc="0" normalizeH="0" baseline="0" noProof="0" dirty="0" smtClean="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 رحله مائية</a:t>
            </a:r>
            <a:r>
              <a:rPr lang="ar-EG" b="0" u="none" baseline="0" dirty="0" smtClean="0"/>
              <a:t>) وابدأ!</a:t>
            </a:r>
            <a:endParaRPr lang="ar-EG" b="0" u="none" dirty="0" smtClean="0"/>
          </a:p>
          <a:p>
            <a:pPr algn="r" rtl="1"/>
            <a:r>
              <a:rPr lang="ar-SA" b="1" u="sng" dirty="0"/>
              <a:t>
هدف الشريحة</a:t>
            </a:r>
            <a:r>
              <a:rPr lang="ar-SA" b="1" u="sng" dirty="0" smtClean="0"/>
              <a:t>:</a:t>
            </a:r>
            <a:r>
              <a:rPr lang="ar-SA" b="1" u="sng" dirty="0"/>
              <a:t>
</a:t>
            </a:r>
            <a:r>
              <a:rPr lang="ar-SA" b="0" u="none" dirty="0"/>
              <a:t>لإعطاء الناس الوقت للوصول </a:t>
            </a:r>
            <a:r>
              <a:rPr lang="ar-EG" b="0" u="none" dirty="0" smtClean="0"/>
              <a:t>للدورة</a:t>
            </a:r>
            <a:r>
              <a:rPr lang="ar-EG" b="0" u="none" baseline="0" dirty="0" smtClean="0"/>
              <a:t> </a:t>
            </a:r>
            <a:r>
              <a:rPr lang="ar-SA" b="0" u="none" dirty="0" smtClean="0"/>
              <a:t>التعليم</a:t>
            </a:r>
            <a:r>
              <a:rPr lang="ar-EG" b="0" u="none" dirty="0" smtClean="0"/>
              <a:t>ية</a:t>
            </a:r>
            <a:r>
              <a:rPr lang="ar-SA" b="0" u="none" dirty="0" smtClean="0"/>
              <a:t>.</a:t>
            </a:r>
            <a:endParaRPr lang="ar-EG" b="0" u="none" dirty="0" smtClean="0"/>
          </a:p>
          <a:p>
            <a:pPr marL="0" marR="0" lvl="0" indent="0" algn="r" defTabSz="914400" rtl="1" eaLnBrk="0" fontAlgn="base" latinLnBrk="0" hangingPunct="0">
              <a:lnSpc>
                <a:spcPct val="100000"/>
              </a:lnSpc>
              <a:spcBef>
                <a:spcPct val="30000"/>
              </a:spcBef>
              <a:spcAft>
                <a:spcPct val="0"/>
              </a:spcAft>
              <a:buClrTx/>
              <a:buSzTx/>
              <a:buFontTx/>
              <a:buNone/>
              <a:tabLst/>
              <a:defRPr/>
            </a:pPr>
            <a:r>
              <a:rPr lang="ar-SA" b="1" u="sng" dirty="0"/>
              <a:t>
</a:t>
            </a:r>
            <a:r>
              <a:rPr lang="ar-SA" b="1" u="sng" dirty="0" smtClean="0"/>
              <a:t>ملاحظات لمقدم المحتوى:</a:t>
            </a:r>
            <a:endParaRPr lang="ar-EG" b="1" u="sng" dirty="0" smtClean="0"/>
          </a:p>
          <a:p>
            <a:pPr marL="171450" indent="-171450" algn="r" rtl="1">
              <a:buFont typeface="Arial" panose="020B0604020202020204" pitchFamily="34" charset="0"/>
              <a:buChar char="•"/>
            </a:pPr>
            <a:r>
              <a:rPr lang="ar-EG" b="0" u="none" dirty="0" smtClean="0"/>
              <a:t>استمر</a:t>
            </a:r>
            <a:r>
              <a:rPr lang="ar-EG" b="0" u="none" baseline="0" dirty="0" smtClean="0"/>
              <a:t> بعرض هذه الشريحة طوال فترة الدورة, ولا تنتقل للشريحة التالية إلا عند قرب انتهاء المجموعات من تنفيذ البرنامج.</a:t>
            </a:r>
          </a:p>
          <a:p>
            <a:pPr marL="171450" indent="-171450" algn="r" rtl="1">
              <a:buFont typeface="Arial" panose="020B0604020202020204" pitchFamily="34" charset="0"/>
              <a:buChar char="•"/>
            </a:pPr>
            <a:r>
              <a:rPr lang="ar-EG" b="0" u="none" baseline="0" dirty="0" smtClean="0"/>
              <a:t>إذا قام المشتركون بتسجيل الدخول, يتم حفظ التقدم المنفذ للمراحل تلقائياً, حتي يستطيعوا إكمالها لاحقاً إذا لم ينتهوا.</a:t>
            </a:r>
          </a:p>
          <a:p>
            <a:pPr marL="171450" indent="-171450" algn="r" rtl="1">
              <a:buFont typeface="Arial" panose="020B0604020202020204" pitchFamily="34" charset="0"/>
              <a:buChar char="•"/>
            </a:pPr>
            <a:r>
              <a:rPr lang="ar-EG" b="0" u="none" baseline="0" dirty="0" smtClean="0"/>
              <a:t>نظراً لوجود إمكانيةللعب الحر وبناء أي محتوي يريده الفرد, يرجي الانتباه للمخاطر المرتبطة بالشباب ومراجعة المحتوي بشكل دائم.</a:t>
            </a:r>
            <a:endParaRPr lang="ar-EG" b="0" u="none" dirty="0" smtClean="0"/>
          </a:p>
          <a:p>
            <a:pPr algn="r" rtl="1"/>
            <a:r>
              <a:rPr lang="ar-SA" b="1" u="sng" dirty="0"/>
              <a:t>
إذا كان لديك وقت محدود</a:t>
            </a:r>
            <a:r>
              <a:rPr lang="ar-SA" b="1" u="sng" dirty="0" smtClean="0"/>
              <a:t>:</a:t>
            </a:r>
            <a:endParaRPr lang="ar-EG" b="1" u="sng" dirty="0" smtClean="0"/>
          </a:p>
          <a:p>
            <a:pPr marL="171450" indent="-171450" algn="r" rtl="1">
              <a:buFont typeface="Arial" panose="020B0604020202020204" pitchFamily="34" charset="0"/>
              <a:buChar char="•"/>
            </a:pPr>
            <a:r>
              <a:rPr lang="ar-EG" b="0" u="none" dirty="0" smtClean="0"/>
              <a:t>قم بحل اكبر قدر ممكن من الألغاز, ويستطيع</a:t>
            </a:r>
            <a:r>
              <a:rPr lang="ar-EG" b="0" u="none" baseline="0" dirty="0" smtClean="0"/>
              <a:t> </a:t>
            </a:r>
            <a:r>
              <a:rPr lang="ar-EG" b="0" u="none" dirty="0" smtClean="0"/>
              <a:t>الأطفال المميزين حلها</a:t>
            </a:r>
            <a:r>
              <a:rPr lang="ar-EG" b="0" u="none" baseline="0" dirty="0" smtClean="0"/>
              <a:t> جميعا في غضون 50-60 دقيقة.</a:t>
            </a:r>
          </a:p>
          <a:p>
            <a:pPr marL="171450" indent="-171450" algn="r" rtl="1">
              <a:buFont typeface="Arial" panose="020B0604020202020204" pitchFamily="34" charset="0"/>
              <a:buChar char="•"/>
            </a:pPr>
            <a:r>
              <a:rPr lang="ar-EG" b="0" u="none" baseline="0" dirty="0" smtClean="0"/>
              <a:t>فم بتهنئة الأطفال علي ما حققوه, وأخبرهم انهم يمكنهم البرمجة مجدداً من المنزل.</a:t>
            </a:r>
            <a:endParaRPr lang="ar-EG" b="0" u="none" dirty="0" smtClean="0"/>
          </a:p>
          <a:p>
            <a:pPr algn="r" rtl="1"/>
            <a:r>
              <a:rPr lang="ar-SA" b="1" u="sng" dirty="0"/>
              <a:t>
إذا كان لديك </a:t>
            </a:r>
            <a:r>
              <a:rPr lang="ar-SA" b="1" u="sng" dirty="0" smtClean="0"/>
              <a:t>وقت إضافي:</a:t>
            </a:r>
            <a:endParaRPr lang="ar-EG" b="1" u="sng" dirty="0" smtClean="0"/>
          </a:p>
          <a:p>
            <a:pPr marL="171450" indent="-171450" algn="r" rtl="1">
              <a:buFont typeface="Arial" panose="020B0604020202020204" pitchFamily="34" charset="0"/>
              <a:buChar char="•"/>
            </a:pPr>
            <a:r>
              <a:rPr lang="ar-EG" b="0" u="none" dirty="0" smtClean="0"/>
              <a:t>شجع الطلاب علي مواصلة لعب اللغز الأخير</a:t>
            </a:r>
            <a:r>
              <a:rPr lang="ar-EG" b="0" u="none" baseline="0" dirty="0" smtClean="0"/>
              <a:t> لساعات إضافية من اللعب</a:t>
            </a:r>
          </a:p>
          <a:p>
            <a:pPr marL="171450" indent="-171450" algn="r" rtl="1">
              <a:buFont typeface="Arial" panose="020B0604020202020204" pitchFamily="34" charset="0"/>
              <a:buChar char="•"/>
            </a:pPr>
            <a:r>
              <a:rPr lang="ar-EG" b="0" u="none" baseline="0" dirty="0" smtClean="0"/>
              <a:t>شجع الطلاب علي إعادة حل الألغاز السابقة بطرق مختلفة. هذا يعزز المرح ويزيد فرص الطلاب فى الإبتكار والتجربة.</a:t>
            </a:r>
          </a:p>
          <a:p>
            <a:pPr marL="171450" indent="-171450" algn="r" rtl="1">
              <a:buFont typeface="Arial" panose="020B0604020202020204" pitchFamily="34" charset="0"/>
              <a:buChar char="•"/>
            </a:pPr>
            <a:r>
              <a:rPr lang="ar-EG" b="0" u="none" baseline="0" dirty="0" smtClean="0"/>
              <a:t>شجع الطلاب على لعب الثلاث نسخ السابقة من دورات ساعة من البرمجةمع  </a:t>
            </a:r>
            <a:r>
              <a:rPr lang="en-US" b="0" u="none" baseline="0" dirty="0" smtClean="0"/>
              <a:t>Minecraft</a:t>
            </a:r>
            <a:r>
              <a:rPr lang="ar-SA" b="1" u="sng" dirty="0"/>
              <a:t>
</a:t>
            </a:r>
            <a:endParaRPr lang="en-US" b="1"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407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"حسنا يا شباب! لم يعد يتبقى لديكم إلا بضعة دقائق إضافية لإنهاء البرنامج التعليمي!”</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تنبيه المشاركين إلى أن الوقت قارب على الانتهاء والبرنامج التعليمي انتهى تقريبًا.</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بالنسبة لهذه الصورة، فقد قمنا بتضمين .gif لقطة صغيرة ترتدي ملابس لشكل أسد. من الضروري أن تقوم بتضمين محتوى يدعو للمرح والنشاط لكي يظل الجمهور منجذبًا ونشيطًا أثناء التجربة.</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Tx/>
              <a:buChar char="•"/>
            </a:pPr>
            <a:r>
              <a:rPr lang="ar-SA" dirty="0">
                <a:latin typeface="Arial"/>
                <a:cs typeface="Arial"/>
              </a:rPr>
              <a:t>صورة مرحة أو .gifلشيء ما يرمز إلى أن البرنامج التعليمي قد انتهى تقريبًا</a:t>
            </a:r>
          </a:p>
          <a:p>
            <a:pPr algn="r" rtl="1">
              <a:buFontTx/>
              <a:buChar char="•"/>
            </a:pPr>
            <a:endParaRPr lang="ar-SA" altLang="en-US" dirty="0"/>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322B9E6-C6E0-44EC-973A-D4E2B6AE3C99}" type="slidenum">
              <a:rPr lang="en-US" altLang="en-US" sz="1200"/>
              <a:pPr rtl="1"/>
              <a:t>21</a:t>
            </a:fld>
            <a:endParaRPr lang="ar-SA" altLang="en-US" sz="1200"/>
          </a:p>
        </p:txBody>
      </p:sp>
    </p:spTree>
    <p:extLst>
      <p:ext uri="{BB962C8B-B14F-4D97-AF65-F5344CB8AC3E}">
        <p14:creationId xmlns:p14="http://schemas.microsoft.com/office/powerpoint/2010/main" val="2914603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b="0" u="none" baseline="0" dirty="0">
                <a:latin typeface="Arial"/>
                <a:cs typeface="Arial"/>
              </a:rPr>
              <a:t>"دعونا نعود إلى المحادثة التي أجريناها في وقت سابق. هل لديك أفكار حول </a:t>
            </a:r>
            <a:r>
              <a:rPr lang="ar-SA" b="0" u="none" baseline="0" dirty="0" smtClean="0">
                <a:latin typeface="Arial"/>
                <a:cs typeface="Arial"/>
              </a:rPr>
              <a:t>البرمجة </a:t>
            </a:r>
            <a:r>
              <a:rPr lang="ar-SA" b="0" u="none" baseline="0" dirty="0">
                <a:latin typeface="Arial"/>
                <a:cs typeface="Arial"/>
              </a:rPr>
              <a:t>التي تغيرت؟”</a:t>
            </a:r>
          </a:p>
          <a:p>
            <a:pPr marL="628650" lvl="1" indent="-171450" algn="r" rtl="1">
              <a:buFont typeface="Arial"/>
              <a:buChar char="•"/>
            </a:pPr>
            <a:r>
              <a:rPr lang="ar-SA" dirty="0">
                <a:latin typeface="Arial"/>
                <a:cs typeface="Arial"/>
              </a:rPr>
              <a:t>كيف ستجيب على السؤال "ما هي </a:t>
            </a:r>
            <a:r>
              <a:rPr lang="ar-SA" dirty="0" smtClean="0">
                <a:latin typeface="Arial"/>
                <a:cs typeface="Arial"/>
              </a:rPr>
              <a:t>البرمجة؟" </a:t>
            </a:r>
            <a:r>
              <a:rPr lang="ar-SA" dirty="0">
                <a:latin typeface="Arial"/>
                <a:cs typeface="Arial"/>
              </a:rPr>
              <a:t>إذا سألتك عائلتك أو أحد أصدقائك؟</a:t>
            </a:r>
          </a:p>
          <a:p>
            <a:pPr marL="628650" lvl="1" indent="-171450" algn="r" rtl="1">
              <a:buFont typeface="Arial"/>
              <a:buChar char="•"/>
            </a:pPr>
            <a:r>
              <a:rPr lang="ar-SA" dirty="0">
                <a:latin typeface="Arial"/>
                <a:cs typeface="Arial"/>
              </a:rPr>
              <a:t>ما الذي تعلمته؟</a:t>
            </a:r>
          </a:p>
          <a:p>
            <a:pPr marL="628650" lvl="1" indent="-171450" algn="r" rtl="1">
              <a:buFont typeface="Arial"/>
              <a:buChar char="•"/>
            </a:pPr>
            <a:r>
              <a:rPr lang="ar-SA" dirty="0">
                <a:latin typeface="Arial"/>
                <a:cs typeface="Arial"/>
              </a:rPr>
              <a:t>ما الأمر الذي كان أكثر صعوبة بالنسبة لك؟ ماذا فعلت عندما واجهتك مشكلة؟ لماذا هذا الأمر هام؟ [التشجيع على الاستمرار]</a:t>
            </a:r>
          </a:p>
          <a:p>
            <a:pPr marL="628650" lvl="1" indent="-171450" algn="r" rtl="1">
              <a:buFont typeface="Arial"/>
              <a:buChar char="•"/>
            </a:pPr>
            <a:r>
              <a:rPr lang="ar-SA" dirty="0">
                <a:latin typeface="Arial"/>
                <a:cs typeface="Arial"/>
              </a:rPr>
              <a:t>كيف يمكن أن تكون </a:t>
            </a:r>
            <a:r>
              <a:rPr lang="ar-SA" dirty="0" smtClean="0">
                <a:latin typeface="Arial"/>
                <a:cs typeface="Arial"/>
              </a:rPr>
              <a:t>البرمجة </a:t>
            </a:r>
            <a:r>
              <a:rPr lang="ar-SA" dirty="0">
                <a:latin typeface="Arial"/>
                <a:cs typeface="Arial"/>
              </a:rPr>
              <a:t>أمرًا إبداعيًا؟ [اربط </a:t>
            </a:r>
            <a:r>
              <a:rPr lang="ar-SA" dirty="0" smtClean="0">
                <a:latin typeface="Arial"/>
                <a:cs typeface="Arial"/>
              </a:rPr>
              <a:t>البرمجة </a:t>
            </a:r>
            <a:r>
              <a:rPr lang="ar-SA" dirty="0">
                <a:latin typeface="Arial"/>
                <a:cs typeface="Arial"/>
              </a:rPr>
              <a:t>بطرق أخرى من الإبداع، مثل الغناء والرقص والبناء.]</a:t>
            </a:r>
          </a:p>
          <a:p>
            <a:pPr marL="628650" lvl="1" indent="-171450" algn="r" rtl="1">
              <a:buFont typeface="Arial"/>
              <a:buChar char="•"/>
            </a:pPr>
            <a:r>
              <a:rPr lang="ar-SA" dirty="0">
                <a:latin typeface="Arial"/>
                <a:cs typeface="Arial"/>
              </a:rPr>
              <a:t>من يقوم بكتابة تعليمات برمجية معينة؟ [العمل على تجاوز الأفكار المسبقة غير المنطقية مثل أن الأولاد هم أولئك القاردين على التعامل مع البرمجة، لأنهم جيدون في الرياضيات، الخ.]</a:t>
            </a:r>
          </a:p>
          <a:p>
            <a:pPr marL="628650" lvl="1" indent="-171450"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للرجوع إلى السؤال الأول، ومعرفة مدى تغير المفاهيم المتصورة مسبقًا التي كانت لدى الناس عن </a:t>
            </a:r>
            <a:r>
              <a:rPr lang="ar-SA" dirty="0" smtClean="0">
                <a:latin typeface="Arial"/>
                <a:cs typeface="Arial"/>
              </a:rPr>
              <a:t>البرمجة.</a:t>
            </a:r>
            <a:endParaRPr lang="ar-SA" dirty="0">
              <a:latin typeface="Arial"/>
              <a:cs typeface="Arial"/>
            </a:endParaRP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غير متاح </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9534844C-7EDA-4D55-B589-DA2FB5C610E2}" type="slidenum">
              <a:rPr lang="en-US" altLang="en-US" sz="1200"/>
              <a:pPr rtl="1"/>
              <a:t>22</a:t>
            </a:fld>
            <a:endParaRPr lang="ar-SA" altLang="en-US" sz="1200"/>
          </a:p>
        </p:txBody>
      </p:sp>
    </p:spTree>
    <p:extLst>
      <p:ext uri="{BB962C8B-B14F-4D97-AF65-F5344CB8AC3E}">
        <p14:creationId xmlns:p14="http://schemas.microsoft.com/office/powerpoint/2010/main" val="294411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b="0" u="none" dirty="0">
                <a:latin typeface="Arial"/>
                <a:cs typeface="Arial"/>
              </a:rPr>
              <a:t>“ما الذي تعتقد أنك يمكنك إنشائه من خلال </a:t>
            </a:r>
            <a:r>
              <a:rPr lang="ar-SA" b="0" u="none" dirty="0" smtClean="0">
                <a:latin typeface="Arial"/>
                <a:cs typeface="Arial"/>
              </a:rPr>
              <a:t>البرمجة؟</a:t>
            </a:r>
            <a:r>
              <a:rPr lang="ar-SA" dirty="0" smtClean="0">
                <a:latin typeface="Arial"/>
                <a:cs typeface="Arial"/>
              </a:rPr>
              <a:t> </a:t>
            </a:r>
            <a:r>
              <a:rPr lang="ar-SA" sz="1200" kern="1200" dirty="0">
                <a:solidFill>
                  <a:schemeClr val="tx1"/>
                </a:solidFill>
                <a:effectLst/>
                <a:latin typeface="Arial"/>
                <a:cs typeface="Arial"/>
              </a:rPr>
              <a:t>يمكن تطبيق </a:t>
            </a:r>
            <a:r>
              <a:rPr lang="ar-SA" sz="1200" kern="1200" dirty="0" smtClean="0">
                <a:solidFill>
                  <a:schemeClr val="tx1"/>
                </a:solidFill>
                <a:effectLst/>
                <a:latin typeface="Arial"/>
                <a:cs typeface="Arial"/>
              </a:rPr>
              <a:t>البرمجة </a:t>
            </a:r>
            <a:r>
              <a:rPr lang="ar-SA" sz="1200" kern="1200" dirty="0">
                <a:solidFill>
                  <a:schemeClr val="tx1"/>
                </a:solidFill>
                <a:effectLst/>
                <a:latin typeface="Arial"/>
                <a:cs typeface="Arial"/>
              </a:rPr>
              <a:t>على أي شيء تحبه.” </a:t>
            </a:r>
          </a:p>
          <a:p>
            <a:pPr algn="r" rtl="1"/>
            <a:endParaRPr lang="ar-SA" altLang="en-US" dirty="0"/>
          </a:p>
          <a:p>
            <a:pPr algn="r" rtl="1"/>
            <a:r>
              <a:rPr lang="ar-SA" dirty="0">
                <a:latin typeface="Arial"/>
                <a:cs typeface="Arial"/>
              </a:rPr>
              <a:t>* أمثلة يمكن ذكرها</a:t>
            </a:r>
          </a:p>
          <a:p>
            <a:pPr marL="628650" lvl="1" indent="-171450" algn="r" rtl="1">
              <a:buFont typeface="Arial"/>
              <a:buChar char="•"/>
            </a:pPr>
            <a:r>
              <a:rPr lang="ar-SA" sz="1200" kern="1200" dirty="0">
                <a:solidFill>
                  <a:schemeClr val="tx1"/>
                </a:solidFill>
                <a:effectLst/>
                <a:latin typeface="Arial"/>
                <a:cs typeface="Arial"/>
              </a:rPr>
              <a:t>فإذا كنت تهتم </a:t>
            </a:r>
            <a:r>
              <a:rPr lang="ar-SA" sz="1200" b="1" kern="1200" dirty="0">
                <a:solidFill>
                  <a:schemeClr val="tx1"/>
                </a:solidFill>
                <a:effectLst/>
                <a:latin typeface="Arial"/>
                <a:cs typeface="Arial"/>
              </a:rPr>
              <a:t>بالعمل التطوعي</a:t>
            </a:r>
            <a:r>
              <a:rPr lang="ar-SA" sz="1200" kern="1200" dirty="0">
                <a:solidFill>
                  <a:schemeClr val="tx1"/>
                </a:solidFill>
                <a:effectLst/>
                <a:latin typeface="Arial"/>
                <a:cs typeface="Arial"/>
              </a:rPr>
              <a:t>، يمكنك بناء موقع على شبكة الإنترنت يساعد على تجنيد الأصدقاء وغيرهم للتطوع مع هؤلاء المهتمين بهذا الأمر.</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وإذا كنت مهتمًا </a:t>
            </a:r>
            <a:r>
              <a:rPr lang="ar-SA" sz="1200" b="1" kern="1200" dirty="0">
                <a:solidFill>
                  <a:schemeClr val="tx1"/>
                </a:solidFill>
                <a:effectLst/>
                <a:latin typeface="Arial"/>
                <a:cs typeface="Arial"/>
              </a:rPr>
              <a:t>بالرياضة، </a:t>
            </a:r>
            <a:r>
              <a:rPr lang="ar-SA" sz="1200" kern="1200" dirty="0">
                <a:solidFill>
                  <a:schemeClr val="tx1"/>
                </a:solidFill>
                <a:effectLst/>
                <a:latin typeface="Arial"/>
                <a:cs typeface="Arial"/>
              </a:rPr>
              <a:t>يمكن بناء تطبيق يظهر إحصائيات الفريق الرياضي المُفضل لديهم.</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إذا كنت تحب </a:t>
            </a:r>
            <a:r>
              <a:rPr lang="ar-SA" sz="1200" b="1" kern="1200" dirty="0">
                <a:solidFill>
                  <a:schemeClr val="tx1"/>
                </a:solidFill>
                <a:effectLst/>
                <a:latin typeface="Arial"/>
                <a:cs typeface="Arial"/>
              </a:rPr>
              <a:t>الموسيقى</a:t>
            </a:r>
            <a:r>
              <a:rPr lang="ar-SA" sz="1200" kern="1200" dirty="0">
                <a:solidFill>
                  <a:schemeClr val="tx1"/>
                </a:solidFill>
                <a:effectLst/>
                <a:latin typeface="Arial"/>
                <a:cs typeface="Arial"/>
              </a:rPr>
              <a:t>، يمكنك إنشاء موقع ويب يشارك قوائم التشغيل الإسبوعية واستعراضات الألبومات الموسيقية لمشاركتها مع الأصدقاء. </a:t>
            </a:r>
            <a:endParaRPr lang="ar-SA" dirty="0">
              <a:effectLst/>
            </a:endParaRPr>
          </a:p>
          <a:p>
            <a:pPr marL="628650" lvl="1" indent="-171450" algn="r" rtl="1"/>
            <a:endParaRPr lang="ar-SA" altLang="en-US" b="1" u="sng"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إعادة التأكيد على أن الإمكانيات لا نهاية لها عندما نأتي للحديث عن إمكانيات </a:t>
            </a:r>
            <a:r>
              <a:rPr lang="ar-SA" dirty="0" smtClean="0">
                <a:latin typeface="Arial"/>
                <a:cs typeface="Arial"/>
              </a:rPr>
              <a:t>البرمجة. </a:t>
            </a:r>
            <a:r>
              <a:rPr lang="ar-SA" dirty="0">
                <a:latin typeface="Arial"/>
                <a:cs typeface="Arial"/>
              </a:rPr>
              <a:t>هذه فرصة سانحة لإبراز عواطف المشاركين في القاعة ومحاولة إلقاء الضوء على كيفية قيامهم بتطبيق </a:t>
            </a:r>
            <a:r>
              <a:rPr lang="ar-SA" dirty="0" smtClean="0">
                <a:latin typeface="Arial"/>
                <a:cs typeface="Arial"/>
              </a:rPr>
              <a:t>البرمجة </a:t>
            </a:r>
            <a:r>
              <a:rPr lang="ar-SA" dirty="0">
                <a:latin typeface="Arial"/>
                <a:cs typeface="Arial"/>
              </a:rPr>
              <a:t>على ما يشغل تفكيرهم. </a:t>
            </a:r>
          </a:p>
          <a:p>
            <a:pPr algn="r" rtl="1"/>
            <a:endParaRPr lang="ar-SA" altLang="en-US" dirty="0"/>
          </a:p>
          <a:p>
            <a:pPr algn="r" rtl="1">
              <a:spcBef>
                <a:spcPct val="0"/>
              </a:spcBef>
            </a:pPr>
            <a:endParaRPr lang="ar-SA" altLang="en-US" dirty="0"/>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06A58FE8-F46D-478E-B1EF-900FF0E0C149}" type="slidenum">
              <a:rPr lang="en-US" altLang="en-US" sz="1200"/>
              <a:pPr rtl="1"/>
              <a:t>23</a:t>
            </a:fld>
            <a:endParaRPr lang="ar-SA" altLang="en-US" sz="1200"/>
          </a:p>
        </p:txBody>
      </p:sp>
    </p:spTree>
    <p:extLst>
      <p:ext uri="{BB962C8B-B14F-4D97-AF65-F5344CB8AC3E}">
        <p14:creationId xmlns:p14="http://schemas.microsoft.com/office/powerpoint/2010/main" val="74660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"الآن أنت على الطريق لكي تكون خبيرًا في </a:t>
            </a:r>
            <a:r>
              <a:rPr lang="ar-SA" dirty="0" smtClean="0">
                <a:latin typeface="Arial"/>
                <a:cs typeface="Arial"/>
              </a:rPr>
              <a:t>البرمجة، </a:t>
            </a:r>
            <a:r>
              <a:rPr lang="ar-SA" dirty="0">
                <a:latin typeface="Arial"/>
                <a:cs typeface="Arial"/>
              </a:rPr>
              <a:t>ها هي بضعة موارد مجانية لكي تتعرف عليها! احرص على كتابة هذه الارتباطات، وحافظ على </a:t>
            </a:r>
            <a:r>
              <a:rPr lang="ar-SA" dirty="0" smtClean="0">
                <a:latin typeface="Arial"/>
                <a:cs typeface="Arial"/>
              </a:rPr>
              <a:t>البرمجة!”</a:t>
            </a:r>
            <a:endParaRPr lang="ar-SA" dirty="0">
              <a:latin typeface="Arial"/>
              <a:cs typeface="Arial"/>
            </a:endParaRP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تشجيع الشباب على اتخاذ خطوة تالية فيما يتعلق </a:t>
            </a:r>
            <a:r>
              <a:rPr lang="ar-SA" dirty="0" smtClean="0">
                <a:latin typeface="Arial"/>
                <a:cs typeface="Arial"/>
              </a:rPr>
              <a:t>بالبرمجة.</a:t>
            </a:r>
            <a:endParaRPr lang="ar-SA" dirty="0">
              <a:latin typeface="Arial"/>
              <a:cs typeface="Arial"/>
            </a:endParaRPr>
          </a:p>
          <a:p>
            <a:pPr algn="r" rtl="1"/>
            <a:endParaRPr lang="ar-SA" altLang="en-US" dirty="0"/>
          </a:p>
          <a:p>
            <a:pPr algn="r" rtl="1"/>
            <a:r>
              <a:rPr lang="ar-SA" altLang="en-US" sz="1200" b="1" u="sng" kern="1200" dirty="0">
                <a:solidFill>
                  <a:schemeClr val="tx1"/>
                </a:solidFill>
                <a:latin typeface="Arial"/>
                <a:cs typeface="Arial"/>
              </a:rPr>
              <a:t>ملاحظة لمسؤول الفعاليات:</a:t>
            </a:r>
          </a:p>
          <a:p>
            <a:pPr algn="r" rtl="1"/>
            <a:r>
              <a:rPr lang="ar-SA" sz="1200" kern="1200" dirty="0">
                <a:solidFill>
                  <a:schemeClr val="tx1"/>
                </a:solidFill>
                <a:effectLst/>
                <a:latin typeface="Arial"/>
                <a:cs typeface="Arial"/>
              </a:rPr>
              <a:t>يمكن للمشاركين الوصول إلى </a:t>
            </a:r>
            <a:r>
              <a:rPr lang="ar-SA" sz="1200" b="1" kern="1200" dirty="0">
                <a:solidFill>
                  <a:schemeClr val="tx1"/>
                </a:solidFill>
                <a:effectLst/>
                <a:latin typeface="Arial"/>
                <a:cs typeface="Arial"/>
              </a:rPr>
              <a:t>شهادات Hour of Code</a:t>
            </a:r>
            <a:r>
              <a:rPr lang="en-US" b="1" u="none" baseline="30000" dirty="0">
                <a:latin typeface="Arial"/>
                <a:cs typeface="Arial"/>
              </a:rPr>
              <a:t>TM</a:t>
            </a:r>
            <a:r>
              <a:rPr lang="ar-SA" sz="1200" kern="1200" dirty="0">
                <a:solidFill>
                  <a:schemeClr val="tx1"/>
                </a:solidFill>
                <a:effectLst/>
                <a:latin typeface="Arial"/>
                <a:cs typeface="Arial"/>
              </a:rPr>
              <a:t> في أي وقت بعد أن بدءوا دروس </a:t>
            </a:r>
            <a:r>
              <a:rPr lang="en-US" sz="1200" kern="1200" noProof="0" dirty="0">
                <a:solidFill>
                  <a:schemeClr val="tx1"/>
                </a:solidFill>
                <a:effectLst/>
                <a:latin typeface="Arial"/>
                <a:cs typeface="Arial"/>
              </a:rPr>
              <a:t>Hour of </a:t>
            </a:r>
            <a:r>
              <a:rPr lang="en-US" sz="1200" kern="1200" noProof="0" dirty="0" err="1">
                <a:solidFill>
                  <a:schemeClr val="tx1"/>
                </a:solidFill>
                <a:effectLst/>
                <a:latin typeface="Arial"/>
                <a:cs typeface="Arial"/>
              </a:rPr>
              <a:t>Code</a:t>
            </a:r>
            <a:r>
              <a:rPr lang="en-US" sz="1200" kern="1200" baseline="30000" noProof="0" dirty="0" err="1">
                <a:solidFill>
                  <a:schemeClr val="tx1"/>
                </a:solidFill>
                <a:effectLst/>
                <a:latin typeface="Arial"/>
                <a:cs typeface="Arial"/>
              </a:rPr>
              <a:t>TM</a:t>
            </a:r>
            <a:r>
              <a:rPr lang="ar-SA" sz="1200" kern="1200" dirty="0">
                <a:solidFill>
                  <a:schemeClr val="tx1"/>
                </a:solidFill>
                <a:effectLst/>
                <a:latin typeface="Arial"/>
                <a:cs typeface="Arial"/>
              </a:rPr>
              <a:t> التعليمية، وبعد حضور حدث Hour of Code</a:t>
            </a:r>
            <a:r>
              <a:rPr lang="ar-SA" sz="1200" kern="1200" baseline="30000" dirty="0">
                <a:solidFill>
                  <a:schemeClr val="tx1"/>
                </a:solidFill>
                <a:effectLst/>
                <a:latin typeface="Arial"/>
                <a:cs typeface="Arial"/>
              </a:rPr>
              <a:t>TM</a:t>
            </a:r>
            <a:r>
              <a:rPr lang="ar-SA" sz="1200" kern="1200" dirty="0">
                <a:solidFill>
                  <a:schemeClr val="tx1"/>
                </a:solidFill>
                <a:effectLst/>
                <a:latin typeface="Arial"/>
                <a:cs typeface="Arial"/>
              </a:rPr>
              <a:t> على code.org.</a:t>
            </a:r>
          </a:p>
          <a:p>
            <a:pPr algn="r" rtl="1"/>
            <a:endParaRPr lang="ar-SA" altLang="en-US" dirty="0"/>
          </a:p>
          <a:p>
            <a:pPr algn="r" rtl="1"/>
            <a:r>
              <a:rPr lang="ar-SA" sz="1200" kern="1200" dirty="0">
                <a:solidFill>
                  <a:schemeClr val="tx1"/>
                </a:solidFill>
                <a:effectLst/>
                <a:latin typeface="Arial"/>
                <a:cs typeface="Arial"/>
              </a:rPr>
              <a:t>قم بضبط ما يتم وضعه على شريحة إضافية من الموارد حسب ما يلائم الحضور:</a:t>
            </a:r>
          </a:p>
          <a:p>
            <a:pPr algn="r" rtl="1"/>
            <a:endParaRPr lang="ar-SA" altLang="en-US" dirty="0"/>
          </a:p>
          <a:p>
            <a:pPr algn="r" rtl="1"/>
            <a:r>
              <a:rPr lang="ar-SA" sz="1200" b="1" u="none" kern="1200" dirty="0">
                <a:solidFill>
                  <a:schemeClr val="tx1"/>
                </a:solidFill>
                <a:effectLst/>
                <a:latin typeface="Arial"/>
                <a:cs typeface="Arial"/>
              </a:rPr>
              <a:t>يمكن للمشاركين تحميل </a:t>
            </a:r>
            <a:r>
              <a:rPr lang="ar-SA" sz="1200" b="1" u="none" kern="1200" dirty="0" smtClean="0">
                <a:solidFill>
                  <a:schemeClr val="tx1"/>
                </a:solidFill>
                <a:effectLst/>
                <a:latin typeface="Arial"/>
                <a:cs typeface="Arial"/>
              </a:rPr>
              <a:t>البرمجة </a:t>
            </a:r>
            <a:r>
              <a:rPr lang="ar-SA" sz="1200" b="1" u="none" kern="1200" dirty="0">
                <a:solidFill>
                  <a:schemeClr val="tx1"/>
                </a:solidFill>
                <a:effectLst/>
                <a:latin typeface="Arial"/>
                <a:cs typeface="Arial"/>
              </a:rPr>
              <a:t>الخاصة بهم في </a:t>
            </a:r>
            <a:r>
              <a:rPr lang="en-US" sz="1200" b="1" u="none" kern="1200" noProof="0" dirty="0">
                <a:solidFill>
                  <a:schemeClr val="tx1"/>
                </a:solidFill>
                <a:effectLst/>
                <a:latin typeface="Arial"/>
                <a:cs typeface="Arial"/>
              </a:rPr>
              <a:t>Minecraft</a:t>
            </a:r>
            <a:r>
              <a:rPr lang="ar-SA" sz="1200" b="1" u="none" kern="1200" dirty="0">
                <a:solidFill>
                  <a:schemeClr val="tx1"/>
                </a:solidFill>
                <a:effectLst/>
                <a:latin typeface="Arial"/>
                <a:cs typeface="Arial"/>
              </a:rPr>
              <a:t>: Education Edition و / أو Minecraft على </a:t>
            </a:r>
            <a:r>
              <a:rPr lang="en-US" sz="1200" b="1" u="none" kern="1200" noProof="0" dirty="0">
                <a:solidFill>
                  <a:schemeClr val="tx1"/>
                </a:solidFill>
                <a:effectLst/>
                <a:latin typeface="Arial"/>
                <a:cs typeface="Arial"/>
              </a:rPr>
              <a:t>Windows 10</a:t>
            </a:r>
            <a:r>
              <a:rPr lang="ar-SA" sz="1200" b="1" u="none" kern="1200" dirty="0">
                <a:solidFill>
                  <a:schemeClr val="tx1"/>
                </a:solidFill>
                <a:effectLst/>
                <a:latin typeface="Arial"/>
                <a:cs typeface="Arial"/>
              </a:rPr>
              <a:t> إذا كان ذلك متاحًا.</a:t>
            </a:r>
          </a:p>
          <a:p>
            <a:pPr algn="r" rtl="1"/>
            <a:r>
              <a:rPr lang="ar-SA" sz="1200" b="0" u="none" kern="1200" dirty="0">
                <a:solidFill>
                  <a:schemeClr val="tx1"/>
                </a:solidFill>
                <a:effectLst/>
                <a:latin typeface="Arial"/>
                <a:cs typeface="Arial"/>
              </a:rPr>
              <a:t>يمكن للمشاركين استخدام Code Studio لاستيراد تعليماتهم البرمجية في اللعبة الحقيقية - ومشاهدة تلك </a:t>
            </a:r>
            <a:r>
              <a:rPr lang="ar-SA" sz="1200" b="0" u="none" kern="1200" dirty="0" smtClean="0">
                <a:solidFill>
                  <a:schemeClr val="tx1"/>
                </a:solidFill>
                <a:effectLst/>
                <a:latin typeface="Arial"/>
                <a:cs typeface="Arial"/>
              </a:rPr>
              <a:t>البرمجة </a:t>
            </a:r>
            <a:r>
              <a:rPr lang="ar-SA" sz="1200" b="0" u="none" kern="1200" dirty="0">
                <a:solidFill>
                  <a:schemeClr val="tx1"/>
                </a:solidFill>
                <a:effectLst/>
                <a:latin typeface="Arial"/>
                <a:cs typeface="Arial"/>
              </a:rPr>
              <a:t>تعمل في الواقع الفعلي!</a:t>
            </a:r>
          </a:p>
          <a:p>
            <a:pPr marL="0" marR="0" lvl="0" indent="0" algn="l"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a:t>
            </a:r>
            <a:r>
              <a:rPr lang="en-US" sz="1200" b="1" kern="1200" noProof="0" dirty="0">
                <a:solidFill>
                  <a:schemeClr val="tx1"/>
                </a:solidFill>
                <a:effectLst/>
                <a:latin typeface="Arial"/>
                <a:cs typeface="Arial"/>
              </a:rPr>
              <a:t>Minecraft</a:t>
            </a:r>
            <a:r>
              <a:rPr lang="ar-SA" sz="1200" b="1" kern="1200" dirty="0">
                <a:solidFill>
                  <a:schemeClr val="tx1"/>
                </a:solidFill>
                <a:effectLst/>
                <a:latin typeface="Arial"/>
                <a:cs typeface="Arial"/>
              </a:rPr>
              <a:t>: Education Edition:</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تم تطوير الإصدار </a:t>
            </a:r>
            <a:r>
              <a:rPr lang="en-US" sz="1200" kern="1200" noProof="0" dirty="0">
                <a:solidFill>
                  <a:schemeClr val="tx1"/>
                </a:solidFill>
                <a:effectLst/>
                <a:latin typeface="Arial"/>
                <a:cs typeface="Arial"/>
              </a:rPr>
              <a:t>Minecraft</a:t>
            </a:r>
            <a:r>
              <a:rPr lang="ar-SA" sz="1200" kern="1200" dirty="0">
                <a:solidFill>
                  <a:schemeClr val="tx1"/>
                </a:solidFill>
                <a:effectLst/>
                <a:latin typeface="Arial"/>
                <a:cs typeface="Arial"/>
              </a:rPr>
              <a:t>: Education Edition ليُستخدم في المدارس، وهو مزود بأدوات لإدارة الفصول الدراسية وخطط للدروس والمزيد. لمزيد من المعلومات، قم بزيارة </a:t>
            </a:r>
            <a:r>
              <a:rPr lang="ar-SA" sz="1200" u="sng" kern="1200" dirty="0">
                <a:solidFill>
                  <a:schemeClr val="tx1"/>
                </a:solidFill>
                <a:effectLst/>
                <a:latin typeface="Arial"/>
                <a:cs typeface="Arial"/>
                <a:hlinkClick r:id="rId3"/>
              </a:rPr>
              <a:t>https://education.minecraft.net</a:t>
            </a:r>
            <a:r>
              <a:rPr lang="ar-SA" sz="1200" kern="1200" dirty="0">
                <a:solidFill>
                  <a:schemeClr val="tx1"/>
                </a:solidFill>
                <a:effectLst/>
                <a:latin typeface="Arial"/>
                <a:cs typeface="Arial"/>
              </a:rPr>
              <a:t>.</a:t>
            </a: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طرقًا لتطوير المهارات الرقمية، بداية من محو الأمية الرقمية إلى تعليم علوم الكمبيوتر، لمجتمعك</a:t>
            </a:r>
            <a:r>
              <a:rPr dirty="0"/>
              <a:t/>
            </a:r>
            <a:br>
              <a:rPr dirty="0"/>
            </a:br>
            <a:r>
              <a:rPr lang="ar-SA" sz="1200" kern="1200" dirty="0">
                <a:solidFill>
                  <a:schemeClr val="tx1"/>
                </a:solidFill>
                <a:effectLst/>
                <a:latin typeface="Arial"/>
                <a:cs typeface="Arial"/>
              </a:rPr>
              <a:t>https://Microsoft.com/digitalskills</a:t>
            </a:r>
          </a:p>
          <a:p>
            <a:pPr algn="r" rtl="1"/>
            <a:endParaRPr lang="ar-SA" altLang="en-US" sz="1200" dirty="0"/>
          </a:p>
          <a:p>
            <a:pPr algn="r" rtl="1"/>
            <a:r>
              <a:rPr lang="ar-SA" dirty="0">
                <a:latin typeface="Arial"/>
                <a:cs typeface="Arial"/>
              </a:rPr>
              <a:t> </a:t>
            </a:r>
            <a:r>
              <a:rPr lang="ar-SA" altLang="en-US" sz="1200" b="1" dirty="0">
                <a:latin typeface="Arial"/>
                <a:cs typeface="Arial"/>
              </a:rPr>
              <a:t>Code.org</a:t>
            </a:r>
            <a:r>
              <a:rPr lang="ar-SA" altLang="en-US" sz="1200" dirty="0">
                <a:latin typeface="Arial"/>
                <a:cs typeface="Arial"/>
              </a:rPr>
              <a:t> (</a:t>
            </a:r>
            <a:r>
              <a:rPr lang="ar-SA" sz="1200" b="1" kern="1200" dirty="0">
                <a:solidFill>
                  <a:schemeClr val="tx1"/>
                </a:solidFill>
                <a:effectLst/>
                <a:latin typeface="Arial"/>
                <a:cs typeface="Arial"/>
                <a:hlinkClick r:id="rId4"/>
              </a:rPr>
              <a:t>https://code.org/educate</a:t>
            </a:r>
            <a:r>
              <a:rPr lang="ar-SA" altLang="en-US" sz="1200" dirty="0">
                <a:latin typeface="Arial"/>
                <a:cs typeface="Arial"/>
              </a:rPr>
              <a:t>) اعرف ما وراء Hour of Code</a:t>
            </a:r>
            <a:r>
              <a:rPr lang="ar-SA" altLang="en-US" baseline="30000" dirty="0">
                <a:latin typeface="Arial"/>
                <a:cs typeface="Arial"/>
              </a:rPr>
              <a:t>TM</a:t>
            </a:r>
            <a:r>
              <a:rPr lang="ar-SA" dirty="0">
                <a:latin typeface="Arial"/>
                <a:cs typeface="Arial"/>
              </a:rPr>
              <a:t> </a:t>
            </a:r>
            <a:r>
              <a:rPr lang="ar-SA" altLang="en-US" sz="1200" dirty="0">
                <a:latin typeface="Arial"/>
                <a:cs typeface="Arial"/>
              </a:rPr>
              <a:t>مع أدوات Code.org's</a:t>
            </a:r>
            <a:r>
              <a:rPr lang="ar-SA" dirty="0">
                <a:latin typeface="Arial"/>
                <a:cs typeface="Arial"/>
              </a:rPr>
              <a:t> </a:t>
            </a:r>
            <a:r>
              <a:rPr lang="ar-SA" altLang="en-US" sz="1200" dirty="0">
                <a:latin typeface="Arial"/>
                <a:cs typeface="Arial"/>
              </a:rPr>
              <a:t>للمعلمين. لا تحتاج أي خبرة لبدء تدريس علوم الكمبيوتر في فصلك الدراسي. إن Code.org</a:t>
            </a:r>
            <a:r>
              <a:rPr lang="ar-SA" dirty="0">
                <a:latin typeface="Arial"/>
                <a:cs typeface="Arial"/>
              </a:rPr>
              <a:t> </a:t>
            </a:r>
            <a:r>
              <a:rPr lang="ar-SA" altLang="en-US" sz="1200" dirty="0">
                <a:latin typeface="Arial"/>
                <a:cs typeface="Arial"/>
              </a:rPr>
              <a:t>يوفر المناهج الدراسية، وخطط الدروس، وبرامج التعلم الاحترافية ذات الجودة العالية، والكثير من الأدوات الرائعة لجميع الصفوف — كل ما تحتاج بدون أي تكلفة. اذهب إلى </a:t>
            </a:r>
            <a:r>
              <a:rPr lang="ar-SA" sz="1200" kern="1200" dirty="0">
                <a:solidFill>
                  <a:schemeClr val="tx1"/>
                </a:solidFill>
                <a:effectLst/>
                <a:latin typeface="Arial"/>
                <a:cs typeface="Arial"/>
                <a:hlinkClick r:id="rId5"/>
              </a:rPr>
              <a:t>code.org/educate</a:t>
            </a:r>
            <a:r>
              <a:rPr lang="ar-SA" dirty="0">
                <a:latin typeface="Arial"/>
                <a:cs typeface="Arial"/>
              </a:rPr>
              <a:t> </a:t>
            </a:r>
            <a:r>
              <a:rPr lang="ar-SA" altLang="en-US" sz="1200" dirty="0">
                <a:latin typeface="Arial"/>
                <a:cs typeface="Arial"/>
              </a:rPr>
              <a:t>واختر صفك لتبدأ!</a:t>
            </a:r>
          </a:p>
          <a:p>
            <a:pPr algn="r" rtl="1"/>
            <a:r>
              <a:rPr lang="ar-SA" altLang="en-US" sz="1200" dirty="0">
                <a:latin typeface="Arial"/>
                <a:cs typeface="Arial"/>
              </a:rPr>
              <a:t> </a:t>
            </a:r>
          </a:p>
          <a:p>
            <a:pPr algn="r" rtl="1"/>
            <a:r>
              <a:rPr lang="ar-SA" dirty="0">
                <a:latin typeface="Arial"/>
                <a:cs typeface="Arial"/>
              </a:rPr>
              <a:t> </a:t>
            </a:r>
            <a:r>
              <a:rPr lang="ar-SA" altLang="en-US" sz="1200" b="1" dirty="0">
                <a:latin typeface="Arial"/>
                <a:cs typeface="Arial"/>
              </a:rPr>
              <a:t>Code Studio</a:t>
            </a:r>
            <a:r>
              <a:rPr lang="ar-SA" altLang="en-US" sz="1200" dirty="0">
                <a:latin typeface="Arial"/>
                <a:cs typeface="Arial"/>
              </a:rPr>
              <a:t> (</a:t>
            </a:r>
            <a:r>
              <a:rPr lang="ar-SA" sz="1200" b="1" kern="1200" dirty="0">
                <a:solidFill>
                  <a:schemeClr val="tx1"/>
                </a:solidFill>
                <a:effectLst/>
                <a:latin typeface="Arial"/>
                <a:cs typeface="Arial"/>
                <a:hlinkClick r:id="rId6"/>
              </a:rPr>
              <a:t>https://studio.code.org</a:t>
            </a:r>
            <a:r>
              <a:rPr lang="ar-SA" altLang="en-US" sz="1200" dirty="0">
                <a:latin typeface="Arial"/>
                <a:cs typeface="Arial"/>
              </a:rPr>
              <a:t>) هل استمتعت أثناء برنامج Hour of Code</a:t>
            </a:r>
            <a:r>
              <a:rPr lang="ar-SA" altLang="en-US" baseline="30000" dirty="0">
                <a:latin typeface="Arial"/>
                <a:cs typeface="Arial"/>
              </a:rPr>
              <a:t>TM</a:t>
            </a:r>
            <a:r>
              <a:rPr lang="ar-SA" altLang="en-US" sz="1200" dirty="0">
                <a:latin typeface="Arial"/>
                <a:cs typeface="Arial"/>
              </a:rPr>
              <a:t>؟ إن عالم علوم الكمبيوتر به الكثير لاستكشافه! يتميز Code Studio</a:t>
            </a:r>
            <a:r>
              <a:rPr lang="ar-SA" dirty="0">
                <a:latin typeface="Arial"/>
                <a:cs typeface="Arial"/>
              </a:rPr>
              <a:t> </a:t>
            </a:r>
            <a:r>
              <a:rPr lang="ar-SA" altLang="en-US" sz="1200" dirty="0">
                <a:latin typeface="Arial"/>
                <a:cs typeface="Arial"/>
              </a:rPr>
              <a:t>بالألغاز، والألعاب، والدورات لجميع الأعمار. تعلّم كيف تصنع ألعابك وتطبيقاتك، ثم تشاركها مع أصدقائك. اذهب إلى </a:t>
            </a:r>
            <a:r>
              <a:rPr lang="ar-SA" sz="1200" kern="1200" dirty="0">
                <a:solidFill>
                  <a:schemeClr val="tx1"/>
                </a:solidFill>
                <a:effectLst/>
                <a:latin typeface="Arial"/>
                <a:cs typeface="Arial"/>
                <a:hlinkClick r:id="rId7"/>
              </a:rPr>
              <a:t>studio.code.org</a:t>
            </a:r>
            <a:r>
              <a:rPr lang="ar-SA" dirty="0">
                <a:latin typeface="Arial"/>
                <a:cs typeface="Arial"/>
              </a:rPr>
              <a:t> </a:t>
            </a:r>
            <a:r>
              <a:rPr lang="ar-SA" altLang="en-US" sz="1200" dirty="0">
                <a:latin typeface="Arial"/>
                <a:cs typeface="Arial"/>
              </a:rPr>
              <a:t>وابدأ اليوم!</a:t>
            </a:r>
            <a:endParaRPr lang="ar-SA" altLang="en-US" sz="1200" dirty="0"/>
          </a:p>
          <a:p>
            <a:pPr algn="r" rtl="1"/>
            <a:endParaRPr lang="ar-SA" altLang="en-US" dirty="0"/>
          </a:p>
          <a:p>
            <a:pPr algn="r" rtl="1"/>
            <a:endParaRPr lang="ar-SA" altLang="en-US" dirty="0"/>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AA4F6AB6-D188-4740-A166-0CE893CA60DF}" type="slidenum">
              <a:rPr lang="en-US" altLang="en-US" sz="1200"/>
              <a:pPr rtl="1"/>
              <a:t>24</a:t>
            </a:fld>
            <a:endParaRPr lang="ar-SA" altLang="en-US" sz="1200"/>
          </a:p>
        </p:txBody>
      </p:sp>
    </p:spTree>
    <p:extLst>
      <p:ext uri="{BB962C8B-B14F-4D97-AF65-F5344CB8AC3E}">
        <p14:creationId xmlns:p14="http://schemas.microsoft.com/office/powerpoint/2010/main" val="2328283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 </a:t>
            </a:r>
            <a:endParaRPr lang="ar-SA" altLang="en-US" b="1" u="sng" dirty="0">
              <a:latin typeface="Arial"/>
              <a:cs typeface="Arial"/>
            </a:endParaRPr>
          </a:p>
          <a:p>
            <a:pPr algn="r" rtl="1"/>
            <a:endParaRPr lang="ar-SA" altLang="en-US" b="1" u="sng" dirty="0"/>
          </a:p>
          <a:p>
            <a:pPr algn="r" rtl="1"/>
            <a:r>
              <a:rPr lang="ar-SA" altLang="en-US" b="1" u="sng" dirty="0">
                <a:latin typeface="Arial"/>
                <a:cs typeface="Arial"/>
              </a:rPr>
              <a:t>هدف الشريحة: </a:t>
            </a:r>
          </a:p>
          <a:p>
            <a:pPr algn="r" rtl="1"/>
            <a:endParaRPr lang="ar-SA" altLang="en-US" b="1" u="sng" dirty="0"/>
          </a:p>
          <a:p>
            <a:pPr algn="r" rtl="1"/>
            <a:r>
              <a:rPr lang="ar-SA" b="0" u="none" baseline="0" dirty="0">
                <a:latin typeface="Arial"/>
                <a:cs typeface="Arial"/>
              </a:rPr>
              <a:t>اختتام الحدث</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 typeface="Arial"/>
              <a:buChar char="•"/>
            </a:pPr>
            <a:r>
              <a:rPr lang="ar-SA" sz="1200" kern="1200" dirty="0">
                <a:solidFill>
                  <a:schemeClr val="tx1"/>
                </a:solidFill>
                <a:effectLst/>
                <a:latin typeface="Arial"/>
                <a:cs typeface="Arial"/>
              </a:rPr>
              <a:t>تشتمل على ذكور وإناث </a:t>
            </a:r>
          </a:p>
          <a:p>
            <a:pPr marL="628650" lvl="1" indent="-171450" algn="r" rtl="1">
              <a:buFontTx/>
              <a:buChar char="•"/>
            </a:pPr>
            <a:r>
              <a:rPr lang="ar-SA" dirty="0">
                <a:latin typeface="Arial"/>
                <a:cs typeface="Arial"/>
              </a:rPr>
              <a:t>توضح أن المشاركين يستمتعون بوقتهم</a:t>
            </a:r>
          </a:p>
          <a:p>
            <a:pPr marL="628650" lvl="1" indent="-171450" algn="r" rtl="1">
              <a:buFontTx/>
              <a:buChar char="•"/>
            </a:pPr>
            <a:r>
              <a:rPr lang="ar-SA" dirty="0">
                <a:latin typeface="Arial"/>
                <a:cs typeface="Arial"/>
              </a:rPr>
              <a:t>تحتوي على مجموعة من الناس، وليس فقط أفراد </a:t>
            </a:r>
          </a:p>
          <a:p>
            <a:pPr algn="r" rtl="1">
              <a:spcBef>
                <a:spcPct val="0"/>
              </a:spcBef>
            </a:pPr>
            <a:endParaRPr lang="ar-SA" altLang="en-US" dirty="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674181A-E1CE-4C28-B4C5-1C214578D74C}" type="slidenum">
              <a:rPr lang="en-US" altLang="en-US" sz="1200"/>
              <a:pPr rtl="1"/>
              <a:t>25</a:t>
            </a:fld>
            <a:endParaRPr lang="ar-SA" altLang="en-US" sz="1200"/>
          </a:p>
        </p:txBody>
      </p:sp>
    </p:spTree>
    <p:extLst>
      <p:ext uri="{BB962C8B-B14F-4D97-AF65-F5344CB8AC3E}">
        <p14:creationId xmlns:p14="http://schemas.microsoft.com/office/powerpoint/2010/main" val="329490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a:latin typeface="Arial"/>
                <a:cs typeface="Arial"/>
              </a:rPr>
              <a:t>حقوق الطبع والنشر 2017: </a:t>
            </a:r>
          </a:p>
          <a:p>
            <a:pPr algn="r" rtl="1"/>
            <a:r>
              <a:rPr lang="ar-SA" sz="1200" kern="1200" dirty="0">
                <a:solidFill>
                  <a:schemeClr val="tx1"/>
                </a:solidFill>
                <a:effectLst/>
                <a:latin typeface="Arial"/>
                <a:cs typeface="Arial"/>
              </a:rPr>
              <a:t>هذا العرض مرخص، وليس مباعاً. لا يجوز لك نسخ أو مواءمة أو تعديل أو إعداد أعمال مشتقة أو توزيع أو عرض علني أو بيع أو استخدام هذا المحتوى لأغراض تجارية دون الحصول على موافقة كتابية مسبقة صريحة من شركة Microsoft Corporation.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تم تقديم هذا العرض التقديمي لك "كما هو". لا تقدم شركة MICROSOFT أية ضمانات سواء كانت صريحة أو مضمنة. تُعد المعلومات الواردة في هذا العرض بما في ذلك عنوان URL ومراجع موقع الإنترنت الأخرى عرضة للتغيير بدون إخطار.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بعض الأمثلة المبينة في هذه الوثيقة مقدمة للتوضيح فقط وهي وهمية. الارتباط الحقيقي لمثل هذه الأمثلة بالواقع ليس مقصودًا ولا يجب الاستدلال بناءً عليه.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يمكنك استخدام هذا العرض التقديمي للاستخدام الشخصي، ومع الفصول الدراسية والطلاب كجزء من code.org وفي فاعليات تدريس </a:t>
            </a:r>
            <a:r>
              <a:rPr lang="ar-SA" sz="1200" kern="1200" dirty="0" smtClean="0">
                <a:solidFill>
                  <a:schemeClr val="tx1"/>
                </a:solidFill>
                <a:effectLst/>
                <a:latin typeface="Arial"/>
                <a:cs typeface="Arial"/>
              </a:rPr>
              <a:t>البرمجة </a:t>
            </a:r>
            <a:r>
              <a:rPr lang="ar-SA" sz="1200" kern="1200" dirty="0">
                <a:solidFill>
                  <a:schemeClr val="tx1"/>
                </a:solidFill>
                <a:effectLst/>
                <a:latin typeface="Arial"/>
                <a:cs typeface="Arial"/>
              </a:rPr>
              <a:t>الأخرى. لا يقدم لك هذا العرض أي حقوق قانونية لأي ملكية فكرية لأي منتج من منتجات Microsoft.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تُعد Microsoft والعلامات التجارية الواردة في</a:t>
            </a:r>
            <a:r>
              <a:rPr lang="en-US" sz="1200" kern="1200" noProof="0" dirty="0">
                <a:solidFill>
                  <a:schemeClr val="tx1"/>
                </a:solidFill>
                <a:effectLst/>
                <a:latin typeface="Arial"/>
                <a:cs typeface="Arial"/>
              </a:rPr>
              <a:t> </a:t>
            </a:r>
            <a:r>
              <a:rPr lang="en-US" sz="1200" kern="1200" noProof="0" dirty="0">
                <a:solidFill>
                  <a:schemeClr val="tx1"/>
                </a:solidFill>
                <a:effectLst/>
                <a:latin typeface="Arial"/>
                <a:cs typeface="Arial"/>
                <a:hlinkClick r:id="rId3"/>
              </a:rPr>
              <a:t>http://www.microsoft.com/en-us/legal/intellectualproperty/trademarks/en-us.aspx</a:t>
            </a:r>
            <a:r>
              <a:rPr lang="en-US" sz="1200" kern="1200" noProof="0" dirty="0">
                <a:solidFill>
                  <a:schemeClr val="tx1"/>
                </a:solidFill>
                <a:effectLst/>
                <a:latin typeface="Arial"/>
                <a:cs typeface="Arial"/>
              </a:rPr>
              <a:t> </a:t>
            </a:r>
            <a:r>
              <a:rPr lang="ar-SA" sz="1200" kern="1200" dirty="0">
                <a:solidFill>
                  <a:schemeClr val="tx1"/>
                </a:solidFill>
                <a:effectLst/>
                <a:latin typeface="Arial"/>
                <a:cs typeface="Arial"/>
              </a:rPr>
              <a:t>هي علامات تجارية لمجموعة شركات Microsoft. جميع العلامات الأخرى مملوكة لأصحابها المعنيين.</a:t>
            </a:r>
          </a:p>
          <a:p>
            <a:pPr algn="r" rtl="1"/>
            <a:endParaRPr lang="ar-SA" b="1" u="sng" dirty="0"/>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 Code.org،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تعتبر كل من Code.org</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والشعار CODE وHour of Code</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علامات تجارية لـ Code.org</a:t>
            </a: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cs typeface="Arial"/>
              </a:rPr>
              <a:t>Mojang</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حقوق النشر </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لعام 2017 لشركة Microsoft Corporation. جميع الحقوق محفوظة.</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24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p>
          <a:p>
            <a:pPr algn="r" rtl="1"/>
            <a:endParaRPr lang="ar-SA" altLang="en-US" b="1" u="sng" dirty="0"/>
          </a:p>
          <a:p>
            <a:pPr algn="r" rtl="1"/>
            <a:r>
              <a:rPr lang="ar-SA" b="0" u="none" dirty="0">
                <a:latin typeface="Arial"/>
                <a:cs typeface="Arial"/>
              </a:rPr>
              <a:t>"ما الذي تفكر فيه عند سماع كلمة "التعيلمات البرمجية"؟ استغرق بضع دقائق للتفكير في </a:t>
            </a:r>
            <a:r>
              <a:rPr lang="ar-SA" b="0" u="none" dirty="0" smtClean="0">
                <a:latin typeface="Arial"/>
                <a:cs typeface="Arial"/>
              </a:rPr>
              <a:t>"البرمجة" </a:t>
            </a:r>
            <a:r>
              <a:rPr lang="ar-SA" b="0" u="none" dirty="0">
                <a:latin typeface="Arial"/>
                <a:cs typeface="Arial"/>
              </a:rPr>
              <a:t>وما تعنيه لك."</a:t>
            </a:r>
          </a:p>
          <a:p>
            <a:pPr algn="r" rtl="1"/>
            <a:endParaRPr lang="ar-SA" b="0" u="none" baseline="0" dirty="0"/>
          </a:p>
          <a:p>
            <a:pPr algn="r" rtl="1"/>
            <a:r>
              <a:rPr lang="ar-SA" b="0" u="none" baseline="0" dirty="0">
                <a:latin typeface="Arial"/>
                <a:cs typeface="Arial"/>
              </a:rPr>
              <a:t>[موجه للنقاش]</a:t>
            </a:r>
          </a:p>
          <a:p>
            <a:pPr algn="r" rtl="1"/>
            <a:endParaRPr lang="ar-SA" b="0" u="none"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"الآن دعونا نشاهد مقطع فيديو قصيرًا يظهر لك كيف أصبحت </a:t>
            </a:r>
            <a:r>
              <a:rPr lang="ar-SA" b="0" u="none" dirty="0" smtClean="0">
                <a:latin typeface="Arial"/>
                <a:cs typeface="Arial"/>
              </a:rPr>
              <a:t>البرمجة </a:t>
            </a:r>
            <a:r>
              <a:rPr lang="ar-SA" b="0" u="none" dirty="0">
                <a:latin typeface="Arial"/>
                <a:cs typeface="Arial"/>
              </a:rPr>
              <a:t>شائعة، وكم من الشباب، مثلك، جربوها!”</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defRPr/>
            </a:pPr>
            <a:r>
              <a:rPr lang="ar-SA" dirty="0">
                <a:latin typeface="Arial"/>
                <a:cs typeface="Arial"/>
              </a:rPr>
              <a:t>الهدف: الحث على إجراء مناقشة وقياس المفاهيم المتصورة مُسبقًا التي قد تكون موجودة لدى الشباب حول </a:t>
            </a:r>
            <a:r>
              <a:rPr lang="ar-SA" dirty="0" smtClean="0">
                <a:latin typeface="Arial"/>
                <a:cs typeface="Arial"/>
              </a:rPr>
              <a:t>البرمجة</a:t>
            </a:r>
            <a:r>
              <a:rPr lang="ar-SA" b="0" u="none" baseline="0" dirty="0" smtClean="0">
                <a:latin typeface="Arial"/>
                <a:cs typeface="Arial"/>
              </a:rPr>
              <a:t>. </a:t>
            </a:r>
            <a:r>
              <a:rPr lang="ar-SA" b="0" u="none" baseline="0" dirty="0">
                <a:latin typeface="Arial"/>
                <a:cs typeface="Arial"/>
              </a:rPr>
              <a:t>ونحن نعلم أن هناك بعض المفاهيم الخاطئة العامة حول </a:t>
            </a:r>
            <a:r>
              <a:rPr lang="ar-SA" b="0" u="none" baseline="0" dirty="0" smtClean="0">
                <a:latin typeface="Arial"/>
                <a:cs typeface="Arial"/>
              </a:rPr>
              <a:t>البرمجة </a:t>
            </a:r>
            <a:r>
              <a:rPr lang="ar-SA" b="0" u="none" baseline="0" dirty="0">
                <a:latin typeface="Arial"/>
                <a:cs typeface="Arial"/>
              </a:rPr>
              <a:t>وعلوم الكمبيوتر: هذا المفهوم يقول أن </a:t>
            </a:r>
            <a:r>
              <a:rPr lang="ar-SA" b="0" u="none" baseline="0" dirty="0" smtClean="0">
                <a:latin typeface="Arial"/>
                <a:cs typeface="Arial"/>
              </a:rPr>
              <a:t>البرمجة </a:t>
            </a:r>
            <a:r>
              <a:rPr lang="ar-SA" b="0" u="none" baseline="0" dirty="0">
                <a:latin typeface="Arial"/>
                <a:cs typeface="Arial"/>
              </a:rPr>
              <a:t>لا تقتصر على أولئك الجيدين في الرياضيات، "المهووسين" بها، وفي الغالب للأولاد.</a:t>
            </a:r>
            <a:r>
              <a:rPr lang="ar-SA" dirty="0">
                <a:latin typeface="Arial"/>
                <a:cs typeface="Arial"/>
              </a:rPr>
              <a:t> </a:t>
            </a:r>
            <a:r>
              <a:rPr lang="ar-SA" kern="1200" dirty="0">
                <a:effectLst/>
                <a:latin typeface="Arial"/>
                <a:cs typeface="Arial"/>
              </a:rPr>
              <a:t>في الشرائح التالية، سنقوم بتصحيح أي مفاهيم خاطئة حول </a:t>
            </a:r>
            <a:r>
              <a:rPr lang="ar-SA" kern="1200" dirty="0" smtClean="0">
                <a:effectLst/>
                <a:latin typeface="Arial"/>
                <a:cs typeface="Arial"/>
              </a:rPr>
              <a:t>البرمجة </a:t>
            </a:r>
            <a:r>
              <a:rPr lang="ar-SA" kern="1200" dirty="0">
                <a:effectLst/>
                <a:latin typeface="Arial"/>
                <a:cs typeface="Arial"/>
              </a:rPr>
              <a:t>لتغيير وجهة نظر المشاركين قبل أن ننتقل إلى البرنامج التعليمي.</a:t>
            </a:r>
            <a:r>
              <a:rPr lang="ar-SA" dirty="0">
                <a:latin typeface="Arial"/>
                <a:cs typeface="Arial"/>
              </a:rPr>
              <a:t> </a:t>
            </a:r>
            <a:endParaRPr lang="ar-SA" b="1" u="sng" dirty="0"/>
          </a:p>
          <a:p>
            <a:pPr algn="r" rtl="1"/>
            <a:endParaRPr lang="ar-SA" altLang="en-US" dirty="0"/>
          </a:p>
          <a:p>
            <a:pPr algn="r" rtl="1"/>
            <a:r>
              <a:rPr lang="ar-SA" b="1" u="sng" dirty="0">
                <a:latin typeface="Arial"/>
                <a:cs typeface="Arial"/>
              </a:rPr>
              <a:t>ملاحظة لمنظم الفعاليات:</a:t>
            </a:r>
          </a:p>
          <a:p>
            <a:pPr algn="r" rtl="1"/>
            <a:r>
              <a:rPr lang="ar-SA" b="0" u="none" dirty="0">
                <a:latin typeface="Arial"/>
                <a:cs typeface="Arial"/>
              </a:rPr>
              <a:t>كن حذرًا، لا تعزز تلك الأساطير عن طريق الاستمرار في النقاش عنها. اسأل مجموعتك عما يفكرون به! قد تندهش!</a:t>
            </a:r>
          </a:p>
          <a:p>
            <a:pPr algn="r" rtl="1"/>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"أولاً، سوف نشاهد مقطع فيديو قصيرًا يظهر لك كيف أصبحت </a:t>
            </a:r>
            <a:r>
              <a:rPr lang="ar-SA" b="0" u="none" dirty="0" smtClean="0">
                <a:latin typeface="Arial"/>
                <a:cs typeface="Arial"/>
              </a:rPr>
              <a:t>البرمجة </a:t>
            </a:r>
            <a:r>
              <a:rPr lang="ar-SA" b="0" u="none" dirty="0">
                <a:latin typeface="Arial"/>
                <a:cs typeface="Arial"/>
              </a:rPr>
              <a:t>شائعة في السنوات القليلة الماضية، وكم من الشباب، مثلك، جربوها!”</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0B466602-F8BB-4A0D-9E88-9E5DEA66AE93}" type="slidenum">
              <a:rPr lang="en-US" altLang="en-US" sz="1200"/>
              <a:pPr/>
              <a:t>3</a:t>
            </a:fld>
            <a:endParaRPr lang="ar-SA" altLang="en-US" sz="1200"/>
          </a:p>
        </p:txBody>
      </p:sp>
    </p:spTree>
    <p:extLst>
      <p:ext uri="{BB962C8B-B14F-4D97-AF65-F5344CB8AC3E}">
        <p14:creationId xmlns:p14="http://schemas.microsoft.com/office/powerpoint/2010/main" val="353169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a:latin typeface="Arial"/>
                <a:cs typeface="Arial"/>
              </a:rPr>
              <a:t>هدف الشريحة: </a:t>
            </a:r>
          </a:p>
          <a:p>
            <a:pPr rtl="1"/>
            <a:endParaRPr lang="ar-SA" b="1" u="sng" baseline="0" dirty="0"/>
          </a:p>
          <a:p>
            <a:pPr algn="r" rtl="1"/>
            <a:r>
              <a:rPr lang="ar-SA" b="0" u="none" baseline="0" dirty="0">
                <a:latin typeface="Arial"/>
                <a:cs typeface="Arial"/>
              </a:rPr>
              <a:t>دفع حماس الشباب حول البرنامج التعليمي Hour of Code</a:t>
            </a:r>
            <a:r>
              <a:rPr lang="en-US" b="0" u="none" baseline="30000" dirty="0">
                <a:latin typeface="Arial"/>
                <a:cs typeface="Arial"/>
              </a:rPr>
              <a:t>TM</a:t>
            </a:r>
            <a:r>
              <a:rPr lang="ar-SA" b="0" u="none" baseline="0" dirty="0">
                <a:latin typeface="Arial"/>
                <a:cs typeface="Arial"/>
              </a:rPr>
              <a:t>.</a:t>
            </a:r>
            <a:endParaRPr lang="ar-SA" b="1" u="sng" dirty="0"/>
          </a:p>
          <a:p>
            <a:pPr rtl="1"/>
            <a:endParaRPr lang="ar-SA" b="1" u="sng" dirty="0"/>
          </a:p>
          <a:p>
            <a:pPr algn="r" rtl="1"/>
            <a:r>
              <a:rPr lang="ar-SA" b="1" u="sng" dirty="0">
                <a:latin typeface="Arial"/>
                <a:cs typeface="Arial"/>
              </a:rPr>
              <a:t>تعليمات الصور الخاصة بهذه الشريحة:</a:t>
            </a:r>
            <a:endParaRPr lang="ar-SA" sz="1200" u="sng" kern="1200" dirty="0">
              <a:solidFill>
                <a:schemeClr val="tx1"/>
              </a:solidFill>
              <a:effectLst/>
              <a:latin typeface="Arial"/>
              <a:ea typeface="Arial"/>
              <a:cs typeface="Arial"/>
            </a:endParaRPr>
          </a:p>
          <a:p>
            <a:pPr rtl="1"/>
            <a:endParaRPr lang="ar-SA" sz="1200" kern="1200" dirty="0">
              <a:solidFill>
                <a:schemeClr val="tx1"/>
              </a:solidFill>
              <a:effectLst/>
              <a:latin typeface="Arial"/>
              <a:ea typeface="Arial"/>
              <a:cs typeface="Arial"/>
            </a:endParaRPr>
          </a:p>
          <a:p>
            <a:pPr algn="r" rtl="1"/>
            <a:r>
              <a:rPr lang="ar-SA" dirty="0">
                <a:latin typeface="Arial"/>
                <a:cs typeface="Arial"/>
              </a:rPr>
              <a:t>يجب أن يتم تشغيل الفيديو تلقائياً. </a:t>
            </a:r>
          </a:p>
          <a:p>
            <a:pPr rtl="1"/>
            <a:endParaRPr lang="ar-SA" dirty="0"/>
          </a:p>
          <a:p>
            <a:pPr marL="0" marR="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إذا كنت ترغب في تغيير اللغة أو الترجمات المصاحبة، يمكنك إجراء ذلك في الرابط أدناه بالنقر على رمز الترس "الإعدادات" في الجانب السفلي الأيسر من الفيديو. قد تحتاج إلى إعادة تضمين الرابط إذا قمت بذلك: </a:t>
            </a:r>
            <a:r>
              <a:rPr lang="en-US" sz="1200" kern="1200" dirty="0">
                <a:solidFill>
                  <a:schemeClr val="tx1"/>
                </a:solidFill>
                <a:effectLst/>
                <a:latin typeface="Arial" panose="020B0604020202020204" pitchFamily="34" charset="0"/>
                <a:ea typeface="+mn-ea"/>
                <a:cs typeface="Arial" panose="020B0604020202020204" pitchFamily="34" charset="0"/>
              </a:rPr>
              <a:t>https://www.youtube.com/watch?t=1&amp;v=2DxWIxec6yo</a:t>
            </a:r>
          </a:p>
          <a:p>
            <a:pPr marL="0" marR="0" indent="0" algn="r" defTabSz="914400" rtl="1" eaLnBrk="1" fontAlgn="auto" latinLnBrk="0" hangingPunct="1">
              <a:lnSpc>
                <a:spcPct val="100000"/>
              </a:lnSpc>
              <a:spcBef>
                <a:spcPts val="0"/>
              </a:spcBef>
              <a:spcAft>
                <a:spcPts val="0"/>
              </a:spcAft>
              <a:buClrTx/>
              <a:buSzTx/>
              <a:buFontTx/>
              <a:buNone/>
              <a:tabLst/>
              <a:defRPr/>
            </a:pP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يمكن العثور على مقاطع فيديو إضافية في code.org، والاستعاضة عنها إذا كنت تبحث عن رسالة مختلفة للحضور لديك.</a:t>
            </a:r>
          </a:p>
          <a:p>
            <a:pPr rtl="1"/>
            <a:endParaRPr lang="ar-SA"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4</a:t>
            </a:fld>
            <a:endParaRPr lang="ar-SA"/>
          </a:p>
        </p:txBody>
      </p:sp>
    </p:spTree>
    <p:extLst>
      <p:ext uri="{BB962C8B-B14F-4D97-AF65-F5344CB8AC3E}">
        <p14:creationId xmlns:p14="http://schemas.microsoft.com/office/powerpoint/2010/main" val="408382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"دعنا نتكلم عما يُعد تصورًا خاطئًا حول </a:t>
            </a:r>
            <a:r>
              <a:rPr lang="ar-SA" dirty="0" smtClean="0">
                <a:latin typeface="Arial"/>
                <a:cs typeface="Arial"/>
              </a:rPr>
              <a:t>البرمجة. البرمجة </a:t>
            </a:r>
            <a:r>
              <a:rPr lang="ar-SA" dirty="0">
                <a:latin typeface="Arial"/>
                <a:cs typeface="Arial"/>
              </a:rPr>
              <a:t>ليست شيئًا يجب عليك القيام به بمفردك، كما أنها ليست شيئًا صعبًا كما قد تظن!”</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الشرائح من 5 – 8 تهدف إلى كسر المفاهيم المتصورة لدى الشباب من سن 11 – 14 عامًا عن طبيعة الأشخاص الذين يكتبون </a:t>
            </a:r>
            <a:r>
              <a:rPr lang="ar-SA" dirty="0" smtClean="0">
                <a:latin typeface="Arial"/>
                <a:cs typeface="Arial"/>
              </a:rPr>
              <a:t>البرمجة، </a:t>
            </a:r>
            <a:r>
              <a:rPr lang="ar-SA" dirty="0">
                <a:latin typeface="Arial"/>
                <a:cs typeface="Arial"/>
              </a:rPr>
              <a:t>وما شكل هذه </a:t>
            </a:r>
            <a:r>
              <a:rPr lang="ar-SA" dirty="0" smtClean="0">
                <a:latin typeface="Arial"/>
                <a:cs typeface="Arial"/>
              </a:rPr>
              <a:t>البرمجة. </a:t>
            </a:r>
            <a:r>
              <a:rPr lang="ar-SA" dirty="0">
                <a:latin typeface="Arial"/>
                <a:cs typeface="Arial"/>
              </a:rPr>
              <a:t>نحن نريد بالفعل مساعدة هؤلاء الشباب على كسر النماذج النمطية المتكونة لديهم، وذلك من خلال مساعدتهم على معرفة أن </a:t>
            </a:r>
            <a:r>
              <a:rPr lang="ar-SA" dirty="0" smtClean="0">
                <a:latin typeface="Arial"/>
                <a:cs typeface="Arial"/>
              </a:rPr>
              <a:t>البرمجة </a:t>
            </a:r>
            <a:r>
              <a:rPr lang="ar-SA" dirty="0">
                <a:latin typeface="Arial"/>
                <a:cs typeface="Arial"/>
              </a:rPr>
              <a:t>ليست: </a:t>
            </a:r>
          </a:p>
          <a:p>
            <a:pPr marL="628650" lvl="1" indent="-171450" algn="r" rtl="1">
              <a:buFontTx/>
              <a:buChar char="•"/>
            </a:pPr>
            <a:r>
              <a:rPr lang="ar-SA" dirty="0">
                <a:latin typeface="Arial"/>
                <a:cs typeface="Arial"/>
              </a:rPr>
              <a:t>نشاطًا منعزلاً</a:t>
            </a:r>
          </a:p>
          <a:p>
            <a:pPr marL="628650" lvl="1" indent="-171450" algn="r" rtl="1">
              <a:buFontTx/>
              <a:buChar char="•"/>
            </a:pPr>
            <a:r>
              <a:rPr lang="ar-SA" dirty="0">
                <a:latin typeface="Arial"/>
                <a:cs typeface="Arial"/>
              </a:rPr>
              <a:t>نشاطًا ذكوريًا فقط</a:t>
            </a:r>
          </a:p>
          <a:p>
            <a:pPr marL="628650" lvl="1" indent="-171450" algn="r" rtl="1">
              <a:buFont typeface="Arial"/>
              <a:buChar char="•"/>
            </a:pPr>
            <a:r>
              <a:rPr lang="ar-SA" sz="1200" kern="1200" dirty="0">
                <a:solidFill>
                  <a:schemeClr val="tx1"/>
                </a:solidFill>
                <a:effectLst/>
                <a:latin typeface="Arial"/>
                <a:cs typeface="Arial"/>
              </a:rPr>
              <a:t>فقط "للمهووسين"</a:t>
            </a:r>
            <a:endParaRPr lang="ar-SA" dirty="0">
              <a:effectLst/>
            </a:endParaRPr>
          </a:p>
          <a:p>
            <a:pPr marL="628650" lvl="1" indent="-171450" algn="r" rtl="1">
              <a:buFontTx/>
              <a:buChar char="•"/>
            </a:pPr>
            <a:r>
              <a:rPr lang="ar-SA" dirty="0">
                <a:latin typeface="Arial"/>
                <a:cs typeface="Arial"/>
              </a:rPr>
              <a:t>مخصصة فقط للأشخاص المتميزين في مجال الرياضيات</a:t>
            </a:r>
          </a:p>
          <a:p>
            <a:pPr marL="628650" lvl="1" indent="-171450" algn="r" rtl="1">
              <a:buFontTx/>
              <a:buChar char="•"/>
            </a:pPr>
            <a:r>
              <a:rPr lang="ar-SA" dirty="0">
                <a:latin typeface="Arial"/>
                <a:cs typeface="Arial"/>
              </a:rPr>
              <a:t>مخصصة فقط للأشخاص الذين يريدون تطوير برامج الكمبيوتر</a:t>
            </a:r>
          </a:p>
          <a:p>
            <a:pPr algn="r" rtl="1"/>
            <a:endParaRPr lang="ar-SA" altLang="en-US" b="1" u="sng" dirty="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9825C1D0-7591-4180-8E95-02CE28B45225}" type="slidenum">
              <a:rPr lang="en-US" altLang="en-US" sz="1200"/>
              <a:pPr/>
              <a:t>5</a:t>
            </a:fld>
            <a:endParaRPr lang="ar-SA" altLang="en-US" sz="1200"/>
          </a:p>
        </p:txBody>
      </p:sp>
    </p:spTree>
    <p:extLst>
      <p:ext uri="{BB962C8B-B14F-4D97-AF65-F5344CB8AC3E}">
        <p14:creationId xmlns:p14="http://schemas.microsoft.com/office/powerpoint/2010/main" val="245874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defRPr/>
            </a:pPr>
            <a:r>
              <a:rPr lang="ar-SA" dirty="0" smtClean="0">
                <a:latin typeface="Arial"/>
                <a:cs typeface="Arial"/>
              </a:rPr>
              <a:t>"</a:t>
            </a:r>
            <a:r>
              <a:rPr lang="ar-SA" b="0" u="none" dirty="0" smtClean="0">
                <a:latin typeface="Arial"/>
                <a:cs typeface="Arial"/>
              </a:rPr>
              <a:t>البرمجة </a:t>
            </a:r>
            <a:r>
              <a:rPr lang="ar-SA" b="0" u="none" dirty="0">
                <a:latin typeface="Arial"/>
                <a:cs typeface="Arial"/>
              </a:rPr>
              <a:t>لا تعني الجلوس على المكتب منفردًا لساعات! كما أن فرق </a:t>
            </a:r>
            <a:r>
              <a:rPr lang="ar-SA" b="0" u="none" dirty="0" smtClean="0">
                <a:latin typeface="Arial"/>
                <a:cs typeface="Arial"/>
              </a:rPr>
              <a:t>البرمجة </a:t>
            </a:r>
            <a:r>
              <a:rPr lang="ar-SA" b="0" u="none" dirty="0">
                <a:latin typeface="Arial"/>
                <a:cs typeface="Arial"/>
              </a:rPr>
              <a:t>المتنوعة تقدم حلولاً أفضل ومنتجات برمجية أفضل.</a:t>
            </a:r>
            <a:r>
              <a:rPr lang="ar-SA" dirty="0">
                <a:latin typeface="Arial"/>
                <a:cs typeface="Arial"/>
              </a:rPr>
              <a:t>" </a:t>
            </a:r>
            <a:endParaRPr lang="ar-SA" b="1" u="sng" dirty="0"/>
          </a:p>
          <a:p>
            <a:pPr algn="r" rtl="1"/>
            <a:endParaRPr lang="ar-SA" altLang="en-US" dirty="0"/>
          </a:p>
          <a:p>
            <a:pPr algn="r" rtl="1"/>
            <a:r>
              <a:rPr lang="ar-SA" altLang="en-US" b="1" u="sng" dirty="0">
                <a:latin typeface="Arial"/>
                <a:cs typeface="Arial"/>
              </a:rPr>
              <a:t>هدف الشريحة: </a:t>
            </a:r>
            <a:endParaRPr lang="ar-SA" altLang="en-US" b="1" u="sng" dirty="0"/>
          </a:p>
          <a:p>
            <a:pPr algn="r" rtl="1"/>
            <a:endParaRPr lang="ar-SA" altLang="en-US" b="1" u="sng" dirty="0"/>
          </a:p>
          <a:p>
            <a:pPr marL="0" marR="0" lvl="0" indent="0" algn="r" defTabSz="914400" rtl="1" eaLnBrk="1" fontAlgn="base" latinLnBrk="0" hangingPunct="1">
              <a:lnSpc>
                <a:spcPct val="100000"/>
              </a:lnSpc>
              <a:spcBef>
                <a:spcPct val="30000"/>
              </a:spcBef>
              <a:spcAft>
                <a:spcPct val="0"/>
              </a:spcAft>
              <a:buClrTx/>
              <a:buSzTx/>
              <a:buFontTx/>
              <a:buNone/>
              <a:tabLst/>
              <a:defRPr/>
            </a:pPr>
            <a:r>
              <a:rPr lang="ar-SA" dirty="0" smtClean="0">
                <a:latin typeface="Arial"/>
                <a:cs typeface="Arial"/>
              </a:rPr>
              <a:t>البرمجة </a:t>
            </a:r>
            <a:r>
              <a:rPr lang="ar-SA" dirty="0">
                <a:latin typeface="Arial"/>
                <a:cs typeface="Arial"/>
              </a:rPr>
              <a:t>عبارة عن نشاط لأي شخص. كما أن فرق </a:t>
            </a:r>
            <a:r>
              <a:rPr lang="ar-SA" dirty="0" smtClean="0">
                <a:latin typeface="Arial"/>
                <a:cs typeface="Arial"/>
              </a:rPr>
              <a:t>البرمجة </a:t>
            </a:r>
            <a:r>
              <a:rPr lang="ar-SA" dirty="0">
                <a:latin typeface="Arial"/>
                <a:cs typeface="Arial"/>
              </a:rPr>
              <a:t>المتنوعة تقدم منتجات برمجية أفضل.</a:t>
            </a:r>
          </a:p>
          <a:p>
            <a:pPr algn="r" rtl="1"/>
            <a:endParaRPr lang="ar-SA" altLang="en-US" b="0" u="sng" dirty="0"/>
          </a:p>
          <a:p>
            <a:pPr algn="r" rtl="1"/>
            <a:endParaRPr lang="ar-SA" altLang="en-US" b="1" u="sng" dirty="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9AE790E-52EC-4A6D-9326-72B09FC9FA64}" type="slidenum">
              <a:rPr lang="en-US" altLang="en-US" sz="1200"/>
              <a:pPr/>
              <a:t>6</a:t>
            </a:fld>
            <a:endParaRPr lang="ar-SA" altLang="en-US" sz="1200"/>
          </a:p>
        </p:txBody>
      </p:sp>
    </p:spTree>
    <p:extLst>
      <p:ext uri="{BB962C8B-B14F-4D97-AF65-F5344CB8AC3E}">
        <p14:creationId xmlns:p14="http://schemas.microsoft.com/office/powerpoint/2010/main" val="405714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"ما قد لا تعرفه أن </a:t>
            </a:r>
            <a:r>
              <a:rPr lang="ar-SA" dirty="0" smtClean="0">
                <a:latin typeface="Arial"/>
                <a:cs typeface="Arial"/>
              </a:rPr>
              <a:t>البرمجة </a:t>
            </a:r>
            <a:r>
              <a:rPr lang="ar-SA" dirty="0">
                <a:latin typeface="Arial"/>
                <a:cs typeface="Arial"/>
              </a:rPr>
              <a:t>مفيدة بالفعل حتى للقطط الصغيرة في موقع العمل...”</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لكي تجعل الناس يضحكون، فهذه الشريحة عبارة عن نكتة ومصدرًا للمرح فقط! </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الصورة المخصصة لهذه الشريحة ينبغي أن تكون صورة سخيفة، أو .gif لكي تحافظ على انخراط الجمهور في الفعالية.</a:t>
            </a:r>
            <a:endParaRPr lang="ar-SA" altLang="en-US" dirty="0">
              <a:cs typeface="Arial"/>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6EAFF0F-395D-4C15-9402-B1BEF1DEC6BE}" type="slidenum">
              <a:rPr lang="en-US" altLang="en-US" sz="1200"/>
              <a:pPr/>
              <a:t>7</a:t>
            </a:fld>
            <a:endParaRPr lang="ar-SA" altLang="en-US" sz="1200"/>
          </a:p>
        </p:txBody>
      </p:sp>
    </p:spTree>
    <p:extLst>
      <p:ext uri="{BB962C8B-B14F-4D97-AF65-F5344CB8AC3E}">
        <p14:creationId xmlns:p14="http://schemas.microsoft.com/office/powerpoint/2010/main" val="72053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"إنني أمزح فقط!”</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توضيح أن الشريحة السابقة كانت مجرد مزحة.</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4BA6340-000E-4FEB-91C7-EC6E0C59601A}" type="slidenum">
              <a:rPr lang="en-US" altLang="en-US" sz="1200"/>
              <a:pPr/>
              <a:t>8</a:t>
            </a:fld>
            <a:endParaRPr lang="ar-SA" altLang="en-US" sz="1200"/>
          </a:p>
        </p:txBody>
      </p:sp>
    </p:spTree>
    <p:extLst>
      <p:ext uri="{BB962C8B-B14F-4D97-AF65-F5344CB8AC3E}">
        <p14:creationId xmlns:p14="http://schemas.microsoft.com/office/powerpoint/2010/main" val="2569790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smtClean="0">
                <a:latin typeface="Arial"/>
                <a:cs typeface="Arial"/>
              </a:rPr>
              <a:t>نموذج لنص المقدم:</a:t>
            </a:r>
            <a:endParaRPr lang="ar-SA" altLang="en-US" b="1" u="sng" dirty="0">
              <a:latin typeface="Arial"/>
              <a:cs typeface="Arial"/>
            </a:endParaRPr>
          </a:p>
          <a:p>
            <a:pPr algn="r" rtl="1"/>
            <a:endParaRPr lang="ar-SA" altLang="en-US" b="1" u="sng" dirty="0"/>
          </a:p>
          <a:p>
            <a:pPr algn="r" rtl="1"/>
            <a:r>
              <a:rPr lang="ar-SA" dirty="0">
                <a:latin typeface="Arial"/>
                <a:cs typeface="Arial"/>
              </a:rPr>
              <a:t>"والآن، دعنا نتحدث عن طبيعة </a:t>
            </a:r>
            <a:r>
              <a:rPr lang="ar-SA" dirty="0" smtClean="0">
                <a:latin typeface="Arial"/>
                <a:cs typeface="Arial"/>
              </a:rPr>
              <a:t>البرمجة. </a:t>
            </a:r>
            <a:r>
              <a:rPr lang="ar-SA" dirty="0">
                <a:latin typeface="Arial"/>
                <a:cs typeface="Arial"/>
              </a:rPr>
              <a:t>ربما لا تعرف ذلك، ولكنه نشاط تعاوني، وهو مناسب للأولاد والبنات!”</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في الشرائح من 9 – 12، نحن نوضح للشباب بطريقة مرئية حجم المرح الذي يمكنهم الاستمتاع به عند التعامل مع </a:t>
            </a:r>
            <a:r>
              <a:rPr lang="ar-SA" dirty="0" smtClean="0">
                <a:latin typeface="Arial"/>
                <a:cs typeface="Arial"/>
              </a:rPr>
              <a:t>البرمجة. </a:t>
            </a:r>
            <a:r>
              <a:rPr lang="ar-SA" dirty="0">
                <a:latin typeface="Arial"/>
                <a:cs typeface="Arial"/>
              </a:rPr>
              <a:t>نحن نريد بالفعل التأكيد على أن </a:t>
            </a:r>
            <a:r>
              <a:rPr lang="ar-SA" dirty="0" smtClean="0">
                <a:latin typeface="Arial"/>
                <a:cs typeface="Arial"/>
              </a:rPr>
              <a:t>البرمجة: </a:t>
            </a:r>
            <a:endParaRPr lang="ar-SA" dirty="0">
              <a:latin typeface="Arial"/>
              <a:cs typeface="Arial"/>
            </a:endParaRPr>
          </a:p>
          <a:p>
            <a:pPr marL="628650" lvl="1" indent="-171450" algn="r" rtl="1">
              <a:buFontTx/>
              <a:buChar char="•"/>
            </a:pPr>
            <a:r>
              <a:rPr lang="ar-SA" dirty="0">
                <a:latin typeface="Arial"/>
                <a:cs typeface="Arial"/>
              </a:rPr>
              <a:t>تعاونية</a:t>
            </a:r>
          </a:p>
          <a:p>
            <a:pPr marL="628650" lvl="1" indent="-171450" algn="r" rtl="1">
              <a:buFont typeface="Arial"/>
              <a:buChar char="•"/>
            </a:pPr>
            <a:r>
              <a:rPr lang="ar-SA" sz="1200" kern="1200" dirty="0">
                <a:solidFill>
                  <a:schemeClr val="tx1"/>
                </a:solidFill>
                <a:effectLst/>
                <a:latin typeface="Arial"/>
                <a:cs typeface="Arial"/>
              </a:rPr>
              <a:t>أي جنس</a:t>
            </a:r>
            <a:endParaRPr lang="ar-SA" dirty="0">
              <a:effectLst/>
            </a:endParaRPr>
          </a:p>
          <a:p>
            <a:pPr marL="628650" lvl="1" indent="-171450" algn="r" rtl="1">
              <a:buFontTx/>
              <a:buChar char="•"/>
            </a:pPr>
            <a:r>
              <a:rPr lang="ar-SA" dirty="0">
                <a:latin typeface="Arial"/>
                <a:cs typeface="Arial"/>
              </a:rPr>
              <a:t>مناسبة للأشخاص المنطويين والمنفتحين على السواء</a:t>
            </a:r>
          </a:p>
          <a:p>
            <a:pPr marL="628650" lvl="1" indent="-171450" algn="r" rtl="1">
              <a:buFontTx/>
              <a:buChar char="•"/>
            </a:pPr>
            <a:r>
              <a:rPr lang="ar-SA" dirty="0">
                <a:latin typeface="Arial"/>
                <a:cs typeface="Arial"/>
              </a:rPr>
              <a:t>تتعلق بحل المشكلات. تتضمن </a:t>
            </a:r>
            <a:r>
              <a:rPr lang="ar-SA" dirty="0" smtClean="0">
                <a:latin typeface="Arial"/>
                <a:cs typeface="Arial"/>
              </a:rPr>
              <a:t>البرمجة </a:t>
            </a:r>
            <a:r>
              <a:rPr lang="ar-SA" dirty="0">
                <a:latin typeface="Arial"/>
                <a:cs typeface="Arial"/>
              </a:rPr>
              <a:t>قدرًا قليلاً للغاية من الرياضيات </a:t>
            </a:r>
          </a:p>
          <a:p>
            <a:pPr marL="628650" lvl="1" indent="-171450" algn="r" rtl="1">
              <a:buFontTx/>
              <a:buChar char="•"/>
            </a:pPr>
            <a:r>
              <a:rPr lang="ar-SA" dirty="0">
                <a:latin typeface="Arial"/>
                <a:cs typeface="Arial"/>
              </a:rPr>
              <a:t>مناسبة للأشخاص الذين يريدون استخدام أجهزة الكمبيوتر لكي تساعدهم في إبراز عواطفهم</a:t>
            </a:r>
          </a:p>
          <a:p>
            <a:pPr marL="628650" lvl="1" indent="-171450"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 typeface="Arial"/>
              <a:buChar char="•"/>
            </a:pPr>
            <a:r>
              <a:rPr lang="ar-SA" sz="1200" kern="1200" dirty="0">
                <a:solidFill>
                  <a:schemeClr val="tx1"/>
                </a:solidFill>
                <a:effectLst/>
                <a:latin typeface="Arial"/>
                <a:cs typeface="Arial"/>
              </a:rPr>
              <a:t>تشتمل على شباب من سن المراهقة المبكرة/سن المدرسة المتوسطة</a:t>
            </a:r>
            <a:endParaRPr lang="ar-SA" dirty="0">
              <a:effectLst/>
            </a:endParaRPr>
          </a:p>
          <a:p>
            <a:pPr marL="628650" lvl="1" indent="-171450" algn="r" rtl="1">
              <a:buFontTx/>
              <a:buChar char="•"/>
            </a:pPr>
            <a:r>
              <a:rPr lang="ar-SA" dirty="0">
                <a:latin typeface="Arial"/>
                <a:cs typeface="Arial"/>
              </a:rPr>
              <a:t>توضح أن المشاركين يستمتعون بوقتهم من خلال التعامل مع التكنولوجيا</a:t>
            </a:r>
          </a:p>
          <a:p>
            <a:pPr marL="628650" lvl="1" indent="-171450" algn="r" rtl="1">
              <a:buFontTx/>
              <a:buChar char="•"/>
            </a:pPr>
            <a:r>
              <a:rPr lang="ar-SA" dirty="0">
                <a:latin typeface="Arial"/>
                <a:cs typeface="Arial"/>
              </a:rPr>
              <a:t>تحتوي على مجموعة من الناس، وليس فقط أفراد </a:t>
            </a:r>
          </a:p>
          <a:p>
            <a:pPr marL="628650" marR="0" lvl="1" indent="-171450" algn="r" defTabSz="914400" rtl="1" eaLnBrk="1" fontAlgn="base" latinLnBrk="0" hangingPunct="1">
              <a:lnSpc>
                <a:spcPct val="100000"/>
              </a:lnSpc>
              <a:spcBef>
                <a:spcPct val="30000"/>
              </a:spcBef>
              <a:spcAft>
                <a:spcPct val="0"/>
              </a:spcAft>
              <a:buClrTx/>
              <a:buSzTx/>
              <a:buFontTx/>
              <a:buChar char="•"/>
              <a:tabLst/>
              <a:defRPr/>
            </a:pPr>
            <a:r>
              <a:rPr lang="ar-SA" sz="1200" kern="1200" dirty="0">
                <a:solidFill>
                  <a:schemeClr val="tx1"/>
                </a:solidFill>
                <a:effectLst/>
                <a:latin typeface="Arial"/>
                <a:cs typeface="Arial"/>
              </a:rPr>
              <a:t>وتشتمل على إناث</a:t>
            </a:r>
            <a:endParaRPr lang="ar-SA" altLang="en-US" dirty="0"/>
          </a:p>
          <a:p>
            <a:pPr algn="r" rtl="1">
              <a:spcBef>
                <a:spcPct val="0"/>
              </a:spcBef>
            </a:pPr>
            <a:endParaRPr lang="ar-SA" altLang="en-US" dirty="0"/>
          </a:p>
          <a:p>
            <a:pPr algn="r" rtl="1">
              <a:spcBef>
                <a:spcPct val="0"/>
              </a:spcBef>
            </a:pPr>
            <a:endParaRPr lang="ar-SA" altLang="en-US" dirty="0"/>
          </a:p>
          <a:p>
            <a:pPr algn="r" rtl="1">
              <a:spcBef>
                <a:spcPct val="0"/>
              </a:spcBef>
            </a:pPr>
            <a:endParaRPr lang="ar-SA" altLang="en-US" dirty="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9E899AC-6946-4C6B-90C6-CAD1675A3605}" type="slidenum">
              <a:rPr lang="en-US" altLang="en-US" sz="1200"/>
              <a:pPr/>
              <a:t>9</a:t>
            </a:fld>
            <a:endParaRPr lang="ar-SA" altLang="en-US" sz="1200"/>
          </a:p>
        </p:txBody>
      </p:sp>
    </p:spTree>
    <p:extLst>
      <p:ext uri="{BB962C8B-B14F-4D97-AF65-F5344CB8AC3E}">
        <p14:creationId xmlns:p14="http://schemas.microsoft.com/office/powerpoint/2010/main" val="3016007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F5DAE62-621D-4AFA-91CC-C44AAB6DF39C}"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3908AA9-ADAE-4C00-912A-70083C39C61A}" type="slidenum">
              <a:rPr lang="en-US" altLang="en-US"/>
              <a:pPr/>
              <a:t>‹#›</a:t>
            </a:fld>
            <a:endParaRPr lang="en-US" altLang="en-US"/>
          </a:p>
        </p:txBody>
      </p:sp>
    </p:spTree>
    <p:extLst>
      <p:ext uri="{BB962C8B-B14F-4D97-AF65-F5344CB8AC3E}">
        <p14:creationId xmlns:p14="http://schemas.microsoft.com/office/powerpoint/2010/main" val="353120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6C3E5DE-F788-470B-ACED-30F7E2E17AD4}"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48BBE99-E382-4107-A478-0B4FC43B38DD}" type="slidenum">
              <a:rPr lang="en-US" altLang="en-US"/>
              <a:pPr/>
              <a:t>‹#›</a:t>
            </a:fld>
            <a:endParaRPr lang="en-US" altLang="en-US"/>
          </a:p>
        </p:txBody>
      </p:sp>
    </p:spTree>
    <p:extLst>
      <p:ext uri="{BB962C8B-B14F-4D97-AF65-F5344CB8AC3E}">
        <p14:creationId xmlns:p14="http://schemas.microsoft.com/office/powerpoint/2010/main" val="3815641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CAF923E-2F24-4420-AB89-7226492F0E6A}"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9D1621A-95C2-4E7D-8AFC-616C3FD93B5D}" type="slidenum">
              <a:rPr lang="en-US" altLang="en-US"/>
              <a:pPr/>
              <a:t>‹#›</a:t>
            </a:fld>
            <a:endParaRPr lang="en-US" altLang="en-US"/>
          </a:p>
        </p:txBody>
      </p:sp>
    </p:spTree>
    <p:extLst>
      <p:ext uri="{BB962C8B-B14F-4D97-AF65-F5344CB8AC3E}">
        <p14:creationId xmlns:p14="http://schemas.microsoft.com/office/powerpoint/2010/main" val="315952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7C6A9A9-43C7-48A1-9D7C-D013AF51394F}"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EF22CA-9ACF-400B-A07B-9868F5856D4E}" type="slidenum">
              <a:rPr lang="en-US" altLang="en-US"/>
              <a:pPr/>
              <a:t>‹#›</a:t>
            </a:fld>
            <a:endParaRPr lang="en-US" altLang="en-US"/>
          </a:p>
        </p:txBody>
      </p:sp>
    </p:spTree>
    <p:extLst>
      <p:ext uri="{BB962C8B-B14F-4D97-AF65-F5344CB8AC3E}">
        <p14:creationId xmlns:p14="http://schemas.microsoft.com/office/powerpoint/2010/main" val="2804214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5F499ED-DB2B-4469-9EA7-BD6DDE3FDD09}"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D6D04D0-E24B-4407-B3A5-D1902949A75C}" type="slidenum">
              <a:rPr lang="en-US" altLang="en-US"/>
              <a:pPr/>
              <a:t>‹#›</a:t>
            </a:fld>
            <a:endParaRPr lang="en-US" altLang="en-US"/>
          </a:p>
        </p:txBody>
      </p:sp>
    </p:spTree>
    <p:extLst>
      <p:ext uri="{BB962C8B-B14F-4D97-AF65-F5344CB8AC3E}">
        <p14:creationId xmlns:p14="http://schemas.microsoft.com/office/powerpoint/2010/main" val="139318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51C50A4-25AD-41FD-AAC4-46FCB6BE6C9B}"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A35D435-6445-4F42-AFB9-F4962FBE2316}" type="slidenum">
              <a:rPr lang="en-US" altLang="en-US"/>
              <a:pPr/>
              <a:t>‹#›</a:t>
            </a:fld>
            <a:endParaRPr lang="en-US" altLang="en-US"/>
          </a:p>
        </p:txBody>
      </p:sp>
    </p:spTree>
    <p:extLst>
      <p:ext uri="{BB962C8B-B14F-4D97-AF65-F5344CB8AC3E}">
        <p14:creationId xmlns:p14="http://schemas.microsoft.com/office/powerpoint/2010/main" val="392619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EA5ACAA-1C8C-4FF5-B069-8CFAD27F5502}" type="datetime1">
              <a:rPr lang="en-US"/>
              <a:pPr>
                <a:defRPr/>
              </a:pPr>
              <a:t>10/29/2018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C02570BC-86B1-42E7-ADA7-DBEA4A8C8882}" type="slidenum">
              <a:rPr lang="en-US" altLang="en-US"/>
              <a:pPr/>
              <a:t>‹#›</a:t>
            </a:fld>
            <a:endParaRPr lang="en-US" altLang="en-US"/>
          </a:p>
        </p:txBody>
      </p:sp>
    </p:spTree>
    <p:extLst>
      <p:ext uri="{BB962C8B-B14F-4D97-AF65-F5344CB8AC3E}">
        <p14:creationId xmlns:p14="http://schemas.microsoft.com/office/powerpoint/2010/main" val="271934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C2060793-7D13-42C7-8E73-A8B1A46E9023}" type="datetime1">
              <a:rPr lang="en-US"/>
              <a:pPr>
                <a:defRPr/>
              </a:pPr>
              <a:t>10/29/2018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27EE8907-E6E1-4B7B-8B7B-6C12B167258F}" type="slidenum">
              <a:rPr lang="en-US" altLang="en-US"/>
              <a:pPr/>
              <a:t>‹#›</a:t>
            </a:fld>
            <a:endParaRPr lang="en-US" altLang="en-US"/>
          </a:p>
        </p:txBody>
      </p:sp>
    </p:spTree>
    <p:extLst>
      <p:ext uri="{BB962C8B-B14F-4D97-AF65-F5344CB8AC3E}">
        <p14:creationId xmlns:p14="http://schemas.microsoft.com/office/powerpoint/2010/main" val="28709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E12B0E-E475-44A0-8320-97F83E36CE1C}" type="datetime1">
              <a:rPr lang="en-US"/>
              <a:pPr>
                <a:defRPr/>
              </a:pPr>
              <a:t>10/29/2018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4B88639-9202-45B5-91B2-8E0B5C23ABC0}" type="slidenum">
              <a:rPr lang="en-US" altLang="en-US"/>
              <a:pPr/>
              <a:t>‹#›</a:t>
            </a:fld>
            <a:endParaRPr lang="en-US" altLang="en-US"/>
          </a:p>
        </p:txBody>
      </p:sp>
    </p:spTree>
    <p:extLst>
      <p:ext uri="{BB962C8B-B14F-4D97-AF65-F5344CB8AC3E}">
        <p14:creationId xmlns:p14="http://schemas.microsoft.com/office/powerpoint/2010/main" val="3588277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E8EA934-FFAB-4124-AE20-00C788406BB5}"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CF61058-9D7D-4170-AE64-25DC9CA998B2}" type="slidenum">
              <a:rPr lang="en-US" altLang="en-US"/>
              <a:pPr/>
              <a:t>‹#›</a:t>
            </a:fld>
            <a:endParaRPr lang="en-US" altLang="en-US"/>
          </a:p>
        </p:txBody>
      </p:sp>
    </p:spTree>
    <p:extLst>
      <p:ext uri="{BB962C8B-B14F-4D97-AF65-F5344CB8AC3E}">
        <p14:creationId xmlns:p14="http://schemas.microsoft.com/office/powerpoint/2010/main" val="1126902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433A269-7557-46EA-8ED9-1DC949F9DE15}"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F29742E-8453-4ADE-ADB7-A1C3AB070364}" type="slidenum">
              <a:rPr lang="en-US" altLang="en-US"/>
              <a:pPr/>
              <a:t>‹#›</a:t>
            </a:fld>
            <a:endParaRPr lang="en-US" altLang="en-US"/>
          </a:p>
        </p:txBody>
      </p:sp>
    </p:spTree>
    <p:extLst>
      <p:ext uri="{BB962C8B-B14F-4D97-AF65-F5344CB8AC3E}">
        <p14:creationId xmlns:p14="http://schemas.microsoft.com/office/powerpoint/2010/main" val="58878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fontAlgn="auto">
              <a:spcBef>
                <a:spcPts val="0"/>
              </a:spcBef>
              <a:spcAft>
                <a:spcPts val="0"/>
              </a:spcAft>
              <a:defRPr sz="900" smtClean="0">
                <a:solidFill>
                  <a:schemeClr val="tx1">
                    <a:tint val="75000"/>
                  </a:schemeClr>
                </a:solidFill>
                <a:latin typeface="+mn-lt"/>
                <a:cs typeface="+mn-cs"/>
              </a:defRPr>
            </a:lvl1pPr>
          </a:lstStyle>
          <a:p>
            <a:pPr>
              <a:defRPr/>
            </a:pPr>
            <a:fld id="{4504341A-A09E-4974-ABA6-7839A17C0F99}" type="datetime1">
              <a:rPr lang="en-US"/>
              <a:pPr>
                <a:defRPr/>
              </a:pPr>
              <a:t>10/29/2018</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fontAlgn="auto">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70D7B619-544F-4800-9E1E-6D25ADEA9C1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5838" y="128520"/>
            <a:ext cx="8683623" cy="5431821"/>
          </a:xfrm>
          <a:prstGeom prst="rect">
            <a:avLst/>
          </a:prstGeom>
        </p:spPr>
      </p:pic>
      <p:pic>
        <p:nvPicPr>
          <p:cNvPr id="1433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2"/>
          <p:cNvSpPr>
            <a:spLocks noChangeArrowheads="1"/>
          </p:cNvSpPr>
          <p:nvPr/>
        </p:nvSpPr>
        <p:spPr bwMode="auto">
          <a:xfrm>
            <a:off x="3948542" y="3429581"/>
            <a:ext cx="47514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مرحبًا بك في تعليمات </a:t>
            </a:r>
            <a:r>
              <a:rPr lang="en-US" altLang="en-US" sz="3600" dirty="0">
                <a:solidFill>
                  <a:schemeClr val="bg1"/>
                </a:solidFill>
                <a:latin typeface="Arial"/>
                <a:cs typeface="Arial"/>
              </a:rPr>
              <a:t/>
            </a:r>
            <a:br>
              <a:rPr lang="en-US" altLang="en-US" sz="3600" dirty="0">
                <a:solidFill>
                  <a:schemeClr val="bg1"/>
                </a:solidFill>
                <a:latin typeface="Arial"/>
                <a:cs typeface="Arial"/>
              </a:rPr>
            </a:br>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 البرمجية</a:t>
            </a:r>
            <a:endParaRPr lang="ar-SA" altLang="en-US" sz="3600" dirty="0">
              <a:solidFill>
                <a:schemeClr val="bg1"/>
              </a:solidFill>
              <a:latin typeface="Arial"/>
            </a:endParaRPr>
          </a:p>
        </p:txBody>
      </p:sp>
      <p:pic>
        <p:nvPicPr>
          <p:cNvPr id="14340" name="Picture 14" descr="Microsoft"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28746"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مرحبًا بك في </a:t>
            </a:r>
            <a:r>
              <a:rPr lang="en-IE" dirty="0"/>
              <a:t>Hour of </a:t>
            </a:r>
            <a:r>
              <a:rPr lang="en-IE" dirty="0" err="1"/>
              <a:t>CodeTM</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32C8537-306B-4434-8F85-D0D44A676110}"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1" descr="مجموعة صغيرة من الأطفال يتعاونون لإنجاز مشروع" title="مجموعة صغيرة من الأطفال يتعاونون لإنجاز مشروع"/>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173038"/>
            <a:ext cx="691515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6"/>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32772"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وهذا</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9C8B50BD-6542-4343-8EF6-6FC443EB8732}"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6"/>
          <p:cNvSpPr>
            <a:spLocks noChangeArrowheads="1"/>
          </p:cNvSpPr>
          <p:nvPr/>
        </p:nvSpPr>
        <p:spPr bwMode="auto">
          <a:xfrm>
            <a:off x="2951018" y="2540000"/>
            <a:ext cx="54656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smtClean="0">
                <a:solidFill>
                  <a:schemeClr val="bg1"/>
                </a:solidFill>
                <a:latin typeface="Arial"/>
                <a:cs typeface="Arial"/>
              </a:rPr>
              <a:t>البرمجة </a:t>
            </a:r>
            <a:r>
              <a:rPr lang="ar-SA" altLang="en-US" sz="3600" dirty="0">
                <a:solidFill>
                  <a:schemeClr val="bg1"/>
                </a:solidFill>
                <a:latin typeface="Arial"/>
                <a:cs typeface="Arial"/>
              </a:rPr>
              <a:t>تتعلق بـ…</a:t>
            </a:r>
          </a:p>
        </p:txBody>
      </p:sp>
      <p:sp>
        <p:nvSpPr>
          <p:cNvPr id="4" name="Title 3" hidden="1"/>
          <p:cNvSpPr>
            <a:spLocks noGrp="1"/>
          </p:cNvSpPr>
          <p:nvPr>
            <p:ph type="ctrTitle"/>
          </p:nvPr>
        </p:nvSpPr>
        <p:spPr/>
        <p:txBody>
          <a:bodyPr/>
          <a:lstStyle/>
          <a:p>
            <a:r>
              <a:rPr lang="ar-AE" dirty="0" smtClean="0"/>
              <a:t>البرمجة </a:t>
            </a:r>
            <a:r>
              <a:rPr lang="ar-AE" dirty="0"/>
              <a:t>تتعلق بـ</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38851E6C-5632-4BB3-959A-6CE3DD438596}"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700" y="0"/>
            <a:ext cx="8236997" cy="5715000"/>
          </a:xfrm>
          <a:prstGeom prst="rect">
            <a:avLst/>
          </a:prstGeom>
        </p:spPr>
      </p:pic>
      <p:pic>
        <p:nvPicPr>
          <p:cNvPr id="409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16"/>
          <p:cNvSpPr>
            <a:spLocks noChangeArrowheads="1"/>
          </p:cNvSpPr>
          <p:nvPr/>
        </p:nvSpPr>
        <p:spPr bwMode="auto">
          <a:xfrm>
            <a:off x="4572000"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حل المشكلات</a:t>
            </a:r>
            <a:endParaRPr lang="ar-SA" altLang="en-US" sz="3600" dirty="0">
              <a:solidFill>
                <a:schemeClr val="bg1"/>
              </a:solidFill>
              <a:latin typeface="Arial"/>
            </a:endParaRPr>
          </a:p>
        </p:txBody>
      </p:sp>
      <p:pic>
        <p:nvPicPr>
          <p:cNvPr id="4096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حل المشكلات</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E6FD6C6A-C210-4E01-90A8-0F8D9DDE5839}"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أقلام رصاص متنوعة الألوان" title="أقلام رصاص متنوعة الألوان"/>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392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2"/>
          <p:cNvSpPr>
            <a:spLocks noChangeArrowheads="1"/>
          </p:cNvSpPr>
          <p:nvPr/>
        </p:nvSpPr>
        <p:spPr bwMode="auto">
          <a:xfrm>
            <a:off x="4572000"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الإبداع</a:t>
            </a:r>
            <a:endParaRPr lang="ar-SA" altLang="en-US" sz="3600" dirty="0">
              <a:solidFill>
                <a:schemeClr val="bg1"/>
              </a:solidFill>
              <a:latin typeface="Arial"/>
            </a:endParaRPr>
          </a:p>
        </p:txBody>
      </p:sp>
      <p:pic>
        <p:nvPicPr>
          <p:cNvPr id="4301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8900" y="204152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الإبداع</a:t>
            </a:r>
            <a:endParaRPr lang="en-IE" dirty="0"/>
          </a:p>
        </p:txBody>
      </p:sp>
      <p:sp>
        <p:nvSpPr>
          <p:cNvPr id="4" name="Subtitle 3" hidden="1"/>
          <p:cNvSpPr>
            <a:spLocks noGrp="1"/>
          </p:cNvSpPr>
          <p:nvPr>
            <p:ph type="subTitle" idx="1"/>
          </p:nvPr>
        </p:nvSpPr>
        <p:spPr/>
        <p:txBody>
          <a:bodyPr/>
          <a:lstStyle/>
          <a:p>
            <a:endParaRPr lang="en-IE"/>
          </a:p>
        </p:txBody>
      </p:sp>
      <p:sp>
        <p:nvSpPr>
          <p:cNvPr id="6" name="Slide Number Placeholder 5"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979D548-F049-43B8-8E7F-FBCD577FF4D7}"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5" y="0"/>
            <a:ext cx="4676723"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10"/>
          <p:cNvSpPr>
            <a:spLocks noChangeArrowheads="1"/>
          </p:cNvSpPr>
          <p:nvPr/>
        </p:nvSpPr>
        <p:spPr bwMode="auto">
          <a:xfrm>
            <a:off x="4572000" y="286416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التعاون</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التعاون</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A0662AA9-F056-4F0E-9E1D-DD7370BABF79}" type="slidenum">
              <a:rPr lang="en-US" altLang="en-US" smtClean="0"/>
              <a:pPr/>
              <a:t>14</a:t>
            </a:fld>
            <a:endParaRPr lang="en-US" altLang="en-US"/>
          </a:p>
        </p:txBody>
      </p:sp>
      <p:pic>
        <p:nvPicPr>
          <p:cNvPr id="8" name="Picture 1"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a:extLst>
              <a:ext uri="{FF2B5EF4-FFF2-40B4-BE49-F238E27FC236}">
                <a16:creationId xmlns:a16="http://schemas.microsoft.com/office/drawing/2014/main" xmlns="" id="{C83F2FD1-9E70-4002-98D5-08153FC1D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14"/>
          <p:cNvSpPr>
            <a:spLocks noChangeArrowheads="1"/>
          </p:cNvSpPr>
          <p:nvPr/>
        </p:nvSpPr>
        <p:spPr bwMode="auto">
          <a:xfrm>
            <a:off x="4712565" y="2498729"/>
            <a:ext cx="4041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ما الشيء الذي تحب أنت وأصدقائك القيام به؟</a:t>
            </a:r>
            <a:r>
              <a:rPr lang="ar-SA" dirty="0">
                <a:latin typeface="Arial"/>
                <a:cs typeface="Arial"/>
              </a:rPr>
              <a:t> </a:t>
            </a:r>
          </a:p>
        </p:txBody>
      </p:sp>
      <p:sp>
        <p:nvSpPr>
          <p:cNvPr id="49155" name="Rectangle 2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49156"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تحب أن تعمل؟</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A8465C7-4857-42C2-824A-FB2B636CF867}"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6" descr="شرارات لامعة" title="شرارات لامع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0"/>
            <a:ext cx="86598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hidden="1"/>
          <p:cNvSpPr>
            <a:spLocks noGrp="1"/>
          </p:cNvSpPr>
          <p:nvPr>
            <p:ph type="ctrTitle"/>
          </p:nvPr>
        </p:nvSpPr>
        <p:spPr/>
        <p:txBody>
          <a:bodyPr/>
          <a:lstStyle/>
          <a:p>
            <a:r>
              <a:rPr lang="ar-AE" dirty="0"/>
              <a:t>اعط قبلة الحياة لاهتماماتك</a:t>
            </a:r>
            <a:endParaRPr lang="en-IE" dirty="0"/>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7D948B19-B4D1-47D3-A438-3B7E68B366C5}" type="slidenum">
              <a:rPr lang="en-US" altLang="en-US" smtClean="0"/>
              <a:pPr/>
              <a:t>16</a:t>
            </a:fld>
            <a:endParaRPr lang="en-US" altLang="en-US"/>
          </a:p>
        </p:txBody>
      </p:sp>
      <p:sp>
        <p:nvSpPr>
          <p:cNvPr id="10" name="TextBox 9"/>
          <p:cNvSpPr txBox="1"/>
          <p:nvPr/>
        </p:nvSpPr>
        <p:spPr>
          <a:xfrm>
            <a:off x="5683829" y="2901950"/>
            <a:ext cx="25796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2" name="TextBox 11"/>
          <p:cNvSpPr txBox="1"/>
          <p:nvPr/>
        </p:nvSpPr>
        <p:spPr>
          <a:xfrm>
            <a:off x="5937829" y="3460750"/>
            <a:ext cx="23256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3" name="TextBox 12"/>
          <p:cNvSpPr txBox="1"/>
          <p:nvPr/>
        </p:nvSpPr>
        <p:spPr>
          <a:xfrm>
            <a:off x="7106229" y="3981450"/>
            <a:ext cx="11572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51206" name="Rectangle 13"/>
          <p:cNvSpPr>
            <a:spLocks noChangeArrowheads="1"/>
          </p:cNvSpPr>
          <p:nvPr/>
        </p:nvSpPr>
        <p:spPr bwMode="auto">
          <a:xfrm>
            <a:off x="5181022" y="1493014"/>
            <a:ext cx="31448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بغض النظر عن طبيعة اهتماماتك،</a:t>
            </a:r>
            <a:r>
              <a:rPr dirty="0"/>
              <a:t/>
            </a:r>
            <a:br>
              <a:rPr dirty="0"/>
            </a:br>
            <a:r>
              <a:rPr lang="ar-SA" altLang="en-US" sz="3600" dirty="0" smtClean="0">
                <a:solidFill>
                  <a:schemeClr val="bg1"/>
                </a:solidFill>
                <a:latin typeface="Arial"/>
                <a:cs typeface="Arial"/>
              </a:rPr>
              <a:t>فالبرمجة </a:t>
            </a:r>
            <a:r>
              <a:rPr lang="ar-SA" altLang="en-US" sz="3600" dirty="0">
                <a:solidFill>
                  <a:schemeClr val="bg1"/>
                </a:solidFill>
                <a:latin typeface="Arial"/>
                <a:cs typeface="Arial"/>
              </a:rPr>
              <a:t>بإمكانها أن</a:t>
            </a:r>
            <a:r>
              <a:rPr lang="ar-SA" dirty="0">
                <a:latin typeface="Arial"/>
                <a:cs typeface="Arial"/>
              </a:rPr>
              <a:t> </a:t>
            </a:r>
            <a:r>
              <a:rPr lang="ar-SA" altLang="en-US" sz="3600" dirty="0">
                <a:solidFill>
                  <a:schemeClr val="bg1"/>
                </a:solidFill>
                <a:latin typeface="Arial"/>
                <a:cs typeface="Arial"/>
              </a:rPr>
              <a:t>تجعل هذه الاهتمامات حقيقية.</a:t>
            </a:r>
            <a:r>
              <a:rPr lang="ar-SA" dirty="0">
                <a:latin typeface="Arial"/>
                <a:cs typeface="Aria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فتاة شابة تستخدم كاميرا لالتقاط صورة" title="فتاة شابة تستخدم كاميرا لالتقاط صور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88" y="0"/>
            <a:ext cx="8948737"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قم بتطبيق ما تعلمته</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9CB54C3-3218-4ABF-B5E6-33A38E9A9EE3}" type="slidenum">
              <a:rPr lang="en-US" altLang="en-US" smtClean="0"/>
              <a:pPr/>
              <a:t>17</a:t>
            </a:fld>
            <a:endParaRPr lang="en-US" altLang="en-US"/>
          </a:p>
        </p:txBody>
      </p:sp>
      <p:sp>
        <p:nvSpPr>
          <p:cNvPr id="10" name="TextBox 9"/>
          <p:cNvSpPr txBox="1"/>
          <p:nvPr/>
        </p:nvSpPr>
        <p:spPr>
          <a:xfrm>
            <a:off x="5403272" y="3982028"/>
            <a:ext cx="2189021"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1" name="TextBox 10"/>
          <p:cNvSpPr txBox="1"/>
          <p:nvPr/>
        </p:nvSpPr>
        <p:spPr>
          <a:xfrm>
            <a:off x="5978365" y="4552374"/>
            <a:ext cx="2560320"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53256" name="Rectangle 13"/>
          <p:cNvSpPr>
            <a:spLocks noChangeArrowheads="1"/>
          </p:cNvSpPr>
          <p:nvPr/>
        </p:nvSpPr>
        <p:spPr bwMode="auto">
          <a:xfrm>
            <a:off x="3634508" y="2302867"/>
            <a:ext cx="4940300"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أثناء قيامك بتنفيذ تعليمات برنامج 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 ضع في اعتبارك كيف يمكنك تطبيق ما تتعلمه على</a:t>
            </a:r>
            <a:endParaRPr lang="ar-SA" altLang="en-US" sz="3600" dirty="0">
              <a:solidFill>
                <a:schemeClr val="bg1"/>
              </a:solidFill>
              <a:latin typeface="Arial"/>
            </a:endParaRPr>
          </a:p>
          <a:p>
            <a:pPr algn="r" rtl="1"/>
            <a:r>
              <a:rPr lang="ar-SA" altLang="en-US" sz="3600" dirty="0">
                <a:solidFill>
                  <a:schemeClr val="bg1"/>
                </a:solidFill>
                <a:latin typeface="Arial"/>
                <a:cs typeface="Arial"/>
              </a:rPr>
              <a:t>ما تحب القيام به.</a:t>
            </a:r>
            <a:r>
              <a:rPr lang="ar-SA" dirty="0">
                <a:latin typeface="Arial"/>
                <a:cs typeface="Arial"/>
              </a:rPr>
              <a:t> </a:t>
            </a:r>
          </a:p>
          <a:p>
            <a:pPr algn="r" rtl="1"/>
            <a:r>
              <a:rPr lang="ar-SA" dirty="0">
                <a:latin typeface="Arial"/>
                <a:cs typeface="Arial"/>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طلاب يهللون بحماس في لحظة انفعال" title="طلاب يهللون بحماس في لحظة انفعال"/>
          <p:cNvPicPr>
            <a:picLocks noChangeAspect="1"/>
          </p:cNvPicPr>
          <p:nvPr/>
        </p:nvPicPr>
        <p:blipFill>
          <a:blip r:embed="rId3">
            <a:extLst>
              <a:ext uri="{28A0092B-C50C-407E-A947-70E740481C1C}">
                <a14:useLocalDpi xmlns:a14="http://schemas.microsoft.com/office/drawing/2010/main" val="0"/>
              </a:ext>
            </a:extLst>
          </a:blip>
          <a:srcRect b="-2"/>
          <a:stretch>
            <a:fillRect/>
          </a:stretch>
        </p:blipFill>
        <p:spPr bwMode="auto">
          <a:xfrm>
            <a:off x="238125" y="127000"/>
            <a:ext cx="56356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
          <p:cNvSpPr>
            <a:spLocks noChangeArrowheads="1"/>
          </p:cNvSpPr>
          <p:nvPr/>
        </p:nvSpPr>
        <p:spPr bwMode="auto">
          <a:xfrm>
            <a:off x="4781550" y="2257425"/>
            <a:ext cx="36766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3600" dirty="0">
                <a:solidFill>
                  <a:schemeClr val="bg1"/>
                </a:solidFill>
                <a:latin typeface="Arial"/>
                <a:cs typeface="Arial"/>
              </a:rPr>
              <a:t>Minecraft</a:t>
            </a:r>
          </a:p>
          <a:p>
            <a:pPr algn="r" rtl="1"/>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a:t>
            </a:r>
            <a:r>
              <a:rPr lang="ar-SA" dirty="0">
                <a:latin typeface="Arial"/>
                <a:cs typeface="Arial"/>
              </a:rPr>
              <a:t> </a:t>
            </a:r>
          </a:p>
          <a:p>
            <a:pPr algn="r" rtl="1"/>
            <a:r>
              <a:rPr lang="ar-SA" altLang="en-US" sz="3600" dirty="0">
                <a:solidFill>
                  <a:schemeClr val="bg1"/>
                </a:solidFill>
                <a:latin typeface="Arial"/>
                <a:cs typeface="Arial"/>
              </a:rPr>
              <a:t>كيف تسير الأمور!</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كيف يسير الأمر</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E0524193-815C-4B04-A222-CF0BF08BFF2D}"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422694" y="2335219"/>
            <a:ext cx="5100279" cy="1077218"/>
          </a:xfrm>
          <a:prstGeom prst="rect">
            <a:avLst/>
          </a:prstGeom>
        </p:spPr>
        <p:txBody>
          <a:bodyPr wrap="square">
            <a:spAutoFit/>
          </a:bodyPr>
          <a:lstStyle/>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مع</a:t>
            </a:r>
            <a:r>
              <a:rPr lang="en-US" sz="3200" dirty="0">
                <a:solidFill>
                  <a:prstClr val="white"/>
                </a:solidFill>
                <a:latin typeface="Segoe UI Light" panose="020B0502040204020203" pitchFamily="34" charset="0"/>
                <a:ea typeface="Segoe Pro Light" charset="0"/>
                <a:cs typeface="Segoe UI Light" panose="020B0502040204020203" pitchFamily="34" charset="0"/>
              </a:rPr>
              <a:t> </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م</a:t>
            </a:r>
            <a:r>
              <a:rPr lang="ar-SA" sz="3200" dirty="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3200" b="0" i="0" u="none" strike="noStrike" kern="1200" cap="none" spc="0" normalizeH="0" baseline="0" noProof="0" dirty="0" err="1">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رحله مائية</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descr="Image result for minecraft update aquatic">
            <a:extLst>
              <a:ext uri="{FF2B5EF4-FFF2-40B4-BE49-F238E27FC236}">
                <a16:creationId xmlns:a16="http://schemas.microsoft.com/office/drawing/2014/main" xmlns=""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30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5775" y="117995"/>
            <a:ext cx="5497630" cy="5252447"/>
          </a:xfrm>
          <a:prstGeom prst="rect">
            <a:avLst/>
          </a:prstGeom>
        </p:spPr>
      </p:pic>
      <p:pic>
        <p:nvPicPr>
          <p:cNvPr id="1638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6"/>
          <p:cNvSpPr>
            <a:spLocks noChangeArrowheads="1"/>
          </p:cNvSpPr>
          <p:nvPr/>
        </p:nvSpPr>
        <p:spPr bwMode="auto">
          <a:xfrm>
            <a:off x="4959350" y="2350998"/>
            <a:ext cx="3657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قبل أن نبدأ،</a:t>
            </a:r>
            <a:r>
              <a:rPr lang="ar-SA" dirty="0">
                <a:latin typeface="Arial"/>
                <a:cs typeface="Arial"/>
              </a:rPr>
              <a:t> </a:t>
            </a:r>
            <a:r>
              <a:rPr lang="ar-SA" altLang="en-US" sz="3600" dirty="0">
                <a:solidFill>
                  <a:schemeClr val="bg1"/>
                </a:solidFill>
                <a:latin typeface="Arial"/>
                <a:cs typeface="Arial"/>
              </a:rPr>
              <a:t>دعنا نتحدث عن </a:t>
            </a:r>
            <a:r>
              <a:rPr lang="ar-SA" altLang="en-US" sz="3600" dirty="0" smtClean="0">
                <a:solidFill>
                  <a:schemeClr val="bg1"/>
                </a:solidFill>
                <a:latin typeface="Arial"/>
                <a:cs typeface="Arial"/>
              </a:rPr>
              <a:t>البرمجة.</a:t>
            </a:r>
            <a:endParaRPr lang="ar-SA" altLang="en-US" sz="3600" dirty="0">
              <a:solidFill>
                <a:schemeClr val="bg1"/>
              </a:solidFill>
              <a:latin typeface="Arial"/>
            </a:endParaRPr>
          </a:p>
        </p:txBody>
      </p:sp>
      <p:sp>
        <p:nvSpPr>
          <p:cNvPr id="4" name="Title 3" hidden="1"/>
          <p:cNvSpPr>
            <a:spLocks noGrp="1"/>
          </p:cNvSpPr>
          <p:nvPr>
            <p:ph type="ctrTitle"/>
          </p:nvPr>
        </p:nvSpPr>
        <p:spPr/>
        <p:txBody>
          <a:bodyPr/>
          <a:lstStyle/>
          <a:p>
            <a:r>
              <a:rPr lang="ar-AE" dirty="0"/>
              <a:t>لنتحدث عن </a:t>
            </a:r>
            <a:r>
              <a:rPr lang="ar-AE" dirty="0" smtClean="0"/>
              <a:t>البرمجة</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5E555A40-2C63-48D0-BA00-F62C77BA0FCA}"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marL="0" marR="0" lvl="0" indent="0" algn="ctr" defTabSz="713203" rtl="1" eaLnBrk="1" fontAlgn="auto" latinLnBrk="0" hangingPunct="1">
              <a:lnSpc>
                <a:spcPct val="100000"/>
              </a:lnSpc>
              <a:spcBef>
                <a:spcPts val="0"/>
              </a:spcBef>
              <a:spcAft>
                <a:spcPts val="0"/>
              </a:spcAft>
              <a:buClrTx/>
              <a:buSzTx/>
              <a:buFontTx/>
              <a:buNone/>
              <a:tabLst/>
              <a:defRPr/>
            </a:pPr>
            <a:r>
              <a:rPr lang="ar-EG" sz="3600" dirty="0">
                <a:solidFill>
                  <a:prstClr val="black"/>
                </a:solidFill>
                <a:latin typeface="Segoe UI Light" panose="020B0502040204020203" pitchFamily="34" charset="0"/>
                <a:ea typeface="Segoe Pro Light" charset="0"/>
                <a:cs typeface="Segoe UI Light" panose="020B0502040204020203" pitchFamily="34" charset="0"/>
              </a:rPr>
              <a:t>انتقل إلي </a:t>
            </a:r>
            <a:r>
              <a:rPr lang="en-US" sz="3600" dirty="0">
                <a:solidFill>
                  <a:prstClr val="black"/>
                </a:solidFill>
                <a:latin typeface="Segoe UI Light" panose="020B0502040204020203" pitchFamily="34" charset="0"/>
                <a:ea typeface="Segoe Pro Light" charset="0"/>
                <a:cs typeface="Segoe UI Light" panose="020B0502040204020203" pitchFamily="34" charset="0"/>
              </a:rPr>
              <a:t>code.org/Minecraft</a:t>
            </a:r>
            <a:r>
              <a:rPr lang="ar-EG" sz="3600" dirty="0">
                <a:solidFill>
                  <a:prstClr val="black"/>
                </a:solidFill>
                <a:latin typeface="Segoe UI Light" panose="020B0502040204020203" pitchFamily="34" charset="0"/>
                <a:ea typeface="Segoe Pro Light" charset="0"/>
                <a:cs typeface="Segoe UI Light" panose="020B0502040204020203" pitchFamily="34" charset="0"/>
              </a:rPr>
              <a:t> لتنفيذ البرنامج</a:t>
            </a:r>
            <a:endParaRPr lang="en-US" sz="3600" dirty="0">
              <a:solidFill>
                <a:prstClr val="black"/>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xmlns=""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68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5750" y="0"/>
            <a:ext cx="8572500" cy="5715000"/>
          </a:xfrm>
          <a:prstGeom prst="rect">
            <a:avLst/>
          </a:prstGeom>
        </p:spPr>
      </p:pic>
      <p:pic>
        <p:nvPicPr>
          <p:cNvPr id="6553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11"/>
          <p:cNvSpPr>
            <a:spLocks noChangeArrowheads="1"/>
          </p:cNvSpPr>
          <p:nvPr/>
        </p:nvSpPr>
        <p:spPr bwMode="auto">
          <a:xfrm>
            <a:off x="6972302" y="2543175"/>
            <a:ext cx="139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أسرع.</a:t>
            </a:r>
          </a:p>
        </p:txBody>
      </p:sp>
      <p:sp>
        <p:nvSpPr>
          <p:cNvPr id="4" name="Title 3" hidden="1"/>
          <p:cNvSpPr>
            <a:spLocks noGrp="1"/>
          </p:cNvSpPr>
          <p:nvPr>
            <p:ph type="ctrTitle"/>
          </p:nvPr>
        </p:nvSpPr>
        <p:spPr/>
        <p:txBody>
          <a:bodyPr/>
          <a:lstStyle/>
          <a:p>
            <a:r>
              <a:rPr lang="ar-AE" dirty="0"/>
              <a:t>أسرع</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B6BC05F-A3F3-4F13-A583-0F6459023ED6}"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Rectangle 14"/>
          <p:cNvSpPr>
            <a:spLocks noChangeArrowheads="1"/>
          </p:cNvSpPr>
          <p:nvPr/>
        </p:nvSpPr>
        <p:spPr bwMode="auto">
          <a:xfrm>
            <a:off x="4800600" y="1708150"/>
            <a:ext cx="3657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عندما تسمع المصطلح </a:t>
            </a:r>
            <a:r>
              <a:rPr lang="ar-SA" altLang="en-US" sz="3600" dirty="0" smtClean="0">
                <a:latin typeface="Arial"/>
                <a:cs typeface="Arial"/>
              </a:rPr>
              <a:t>”البرمجة، </a:t>
            </a:r>
            <a:r>
              <a:rPr lang="ar-SA" altLang="en-US" sz="3600" dirty="0">
                <a:latin typeface="Arial"/>
                <a:cs typeface="Arial"/>
              </a:rPr>
              <a:t>ماذا يدور بعقلك الآن؟</a:t>
            </a:r>
            <a:r>
              <a:rPr lang="ar-SA" dirty="0">
                <a:latin typeface="Arial"/>
                <a:cs typeface="Arial"/>
              </a:rPr>
              <a:t> </a:t>
            </a:r>
          </a:p>
        </p:txBody>
      </p:sp>
      <p:sp>
        <p:nvSpPr>
          <p:cNvPr id="67587" name="Rectangle 10"/>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6758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الآن ما رأيك في </a:t>
            </a:r>
            <a:r>
              <a:rPr lang="ar-AE" dirty="0" smtClean="0"/>
              <a:t>البرمجة؟</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a:xfrm>
            <a:off x="6457950" y="5310188"/>
            <a:ext cx="2057400" cy="303212"/>
          </a:xfrm>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8731EBDE-14FF-414B-A471-F19BDCE0DB81}"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14"/>
          <p:cNvSpPr>
            <a:spLocks noChangeArrowheads="1"/>
          </p:cNvSpPr>
          <p:nvPr/>
        </p:nvSpPr>
        <p:spPr bwMode="auto">
          <a:xfrm>
            <a:off x="4675910" y="327025"/>
            <a:ext cx="413861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الآن وقد جربت استخدام البرنامج التعليمي، في اعتقادك ماذا كنت سترغب في تنفيذه من خلال هذا البرنامج التعليمي بحيث يكون مصدرًا للمتعة بالنسبة لك ولأصدقائك؟</a:t>
            </a:r>
            <a:r>
              <a:rPr lang="ar-SA" dirty="0">
                <a:latin typeface="Arial"/>
                <a:cs typeface="Arial"/>
              </a:rPr>
              <a:t> </a:t>
            </a:r>
            <a:endParaRPr lang="en-US" dirty="0">
              <a:latin typeface="Arial"/>
              <a:cs typeface="Arial"/>
            </a:endParaRPr>
          </a:p>
          <a:p>
            <a:pPr algn="r" rtl="1"/>
            <a:endParaRPr lang="ar-SA" altLang="en-US" sz="3600" dirty="0">
              <a:latin typeface="Arial"/>
            </a:endParaRPr>
          </a:p>
          <a:p>
            <a:pPr algn="r" rtl="1"/>
            <a:r>
              <a:rPr lang="ar-SA" dirty="0">
                <a:latin typeface="Arial"/>
                <a:cs typeface="Arial"/>
              </a:rPr>
              <a:t> </a:t>
            </a:r>
            <a:r>
              <a:rPr lang="ar-SA" altLang="en-US" sz="1800" dirty="0">
                <a:latin typeface="Arial"/>
                <a:cs typeface="Arial"/>
              </a:rPr>
              <a:t>قدد تكون لعبة، موقع ويب، برنامج، تطبيق، فكر بطريقة مبتكرة!</a:t>
            </a:r>
            <a:endParaRPr lang="ar-SA" altLang="en-US" sz="1800" dirty="0">
              <a:latin typeface="Arial"/>
            </a:endParaRPr>
          </a:p>
        </p:txBody>
      </p:sp>
      <p:sp>
        <p:nvSpPr>
          <p:cNvPr id="69635" name="Rectangle 9"/>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6963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ماذا تحب أن تبدع؟</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92A09850-AECC-49AC-AF9E-268B8F91EAF3}"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59" name="Rectangle 58"/>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0" name="Rectangle 59"/>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1" name="Rectangle 60"/>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2" name="Rectangle 61"/>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pic>
        <p:nvPicPr>
          <p:cNvPr id="71687" name="Picture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hidden="1"/>
          <p:cNvSpPr>
            <a:spLocks noGrp="1"/>
          </p:cNvSpPr>
          <p:nvPr>
            <p:ph type="ctrTitle"/>
          </p:nvPr>
        </p:nvSpPr>
        <p:spPr/>
        <p:txBody>
          <a:bodyPr/>
          <a:lstStyle/>
          <a:p>
            <a:r>
              <a:rPr lang="ar-AE" dirty="0"/>
              <a:t>الخطوات التالية</a:t>
            </a:r>
            <a:endParaRPr lang="en-IE" dirty="0"/>
          </a:p>
        </p:txBody>
      </p:sp>
      <p:sp>
        <p:nvSpPr>
          <p:cNvPr id="8" name="Subtitle 7"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67C40C87-7612-44FD-8932-8060383AF39F}" type="slidenum">
              <a:rPr lang="en-US" altLang="en-US" smtClean="0"/>
              <a:pPr/>
              <a:t>24</a:t>
            </a:fld>
            <a:endParaRPr lang="en-US" altLang="en-US"/>
          </a:p>
        </p:txBody>
      </p:sp>
      <p:sp>
        <p:nvSpPr>
          <p:cNvPr id="64" name="Rectangle 63"/>
          <p:cNvSpPr/>
          <p:nvPr/>
        </p:nvSpPr>
        <p:spPr>
          <a:xfrm>
            <a:off x="8178006"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1</a:t>
            </a:r>
          </a:p>
        </p:txBody>
      </p:sp>
      <p:sp>
        <p:nvSpPr>
          <p:cNvPr id="65" name="Rectangle 64"/>
          <p:cNvSpPr/>
          <p:nvPr/>
        </p:nvSpPr>
        <p:spPr>
          <a:xfrm>
            <a:off x="5526081"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2</a:t>
            </a:r>
          </a:p>
        </p:txBody>
      </p:sp>
      <p:sp>
        <p:nvSpPr>
          <p:cNvPr id="66" name="Rectangle 65"/>
          <p:cNvSpPr/>
          <p:nvPr/>
        </p:nvSpPr>
        <p:spPr>
          <a:xfrm>
            <a:off x="2441782"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3</a:t>
            </a:r>
          </a:p>
        </p:txBody>
      </p:sp>
      <p:sp>
        <p:nvSpPr>
          <p:cNvPr id="67" name="TextBox 66"/>
          <p:cNvSpPr txBox="1"/>
          <p:nvPr/>
        </p:nvSpPr>
        <p:spPr>
          <a:xfrm>
            <a:off x="504825" y="2238375"/>
            <a:ext cx="184150" cy="254000"/>
          </a:xfrm>
          <a:prstGeom prst="rect">
            <a:avLst/>
          </a:prstGeom>
          <a:noFill/>
        </p:spPr>
        <p:txBody>
          <a:bodyPr wrap="none">
            <a:spAutoFit/>
          </a:bodyPr>
          <a:lstStyle/>
          <a:p>
            <a:pPr defTabSz="713203" fontAlgn="auto">
              <a:spcBef>
                <a:spcPts val="0"/>
              </a:spcBef>
              <a:spcAft>
                <a:spcPts val="0"/>
              </a:spcAft>
              <a:defRPr/>
            </a:pPr>
            <a:endParaRPr lang="en-US" sz="1053">
              <a:latin typeface="+mn-lt"/>
              <a:cs typeface="+mn-cs"/>
            </a:endParaRPr>
          </a:p>
        </p:txBody>
      </p:sp>
      <p:sp>
        <p:nvSpPr>
          <p:cNvPr id="68" name="Rectangle 67"/>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9" name="Rectangle 68"/>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fontAlgn="auto">
              <a:spcBef>
                <a:spcPts val="0"/>
              </a:spcBef>
              <a:spcAft>
                <a:spcPts val="0"/>
              </a:spcAft>
              <a:defRPr/>
            </a:pPr>
            <a:endParaRPr lang="en-US" sz="1800" dirty="0">
              <a:latin typeface="Segoe Pro" charset="0"/>
              <a:ea typeface="Segoe Pro" charset="0"/>
              <a:cs typeface="Segoe Pro" charset="0"/>
            </a:endParaRPr>
          </a:p>
        </p:txBody>
      </p:sp>
      <p:sp>
        <p:nvSpPr>
          <p:cNvPr id="71694" name="Rectangle 69"/>
          <p:cNvSpPr>
            <a:spLocks noChangeArrowheads="1"/>
          </p:cNvSpPr>
          <p:nvPr/>
        </p:nvSpPr>
        <p:spPr bwMode="auto">
          <a:xfrm>
            <a:off x="6400800" y="3045867"/>
            <a:ext cx="230044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احصل على شهادتك.</a:t>
            </a:r>
          </a:p>
        </p:txBody>
      </p:sp>
      <p:sp>
        <p:nvSpPr>
          <p:cNvPr id="71" name="Rectangle 70"/>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fontAlgn="auto">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71696" name="Rectangle 71"/>
          <p:cNvSpPr>
            <a:spLocks noChangeArrowheads="1"/>
          </p:cNvSpPr>
          <p:nvPr/>
        </p:nvSpPr>
        <p:spPr bwMode="auto">
          <a:xfrm>
            <a:off x="566738" y="484188"/>
            <a:ext cx="81581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rgbClr val="FFFFFF"/>
                </a:solidFill>
                <a:latin typeface="Arial"/>
                <a:cs typeface="Arial"/>
              </a:rPr>
              <a:t>ماذا ستتعلم بعد ذلك؟</a:t>
            </a:r>
            <a:r>
              <a:rPr lang="ar-SA" dirty="0">
                <a:latin typeface="Arial"/>
                <a:cs typeface="Arial"/>
              </a:rPr>
              <a:t> </a:t>
            </a:r>
          </a:p>
          <a:p>
            <a:pPr algn="r" rtl="1"/>
            <a:r>
              <a:rPr lang="ar-SA" altLang="en-US" sz="3600" dirty="0">
                <a:solidFill>
                  <a:srgbClr val="FFFFFF"/>
                </a:solidFill>
                <a:latin typeface="Arial"/>
                <a:cs typeface="Arial"/>
              </a:rPr>
              <a:t>إن الأمر لا ينتهي هنا!</a:t>
            </a:r>
            <a:r>
              <a:rPr lang="ar-SA" dirty="0">
                <a:latin typeface="Arial"/>
                <a:cs typeface="Arial"/>
              </a:rPr>
              <a:t> </a:t>
            </a:r>
          </a:p>
          <a:p>
            <a:pPr algn="r" rtl="1"/>
            <a:r>
              <a:rPr lang="ar-SA" dirty="0">
                <a:latin typeface="Arial"/>
                <a:cs typeface="Arial"/>
              </a:rPr>
              <a:t> </a:t>
            </a:r>
          </a:p>
          <a:p>
            <a:pPr algn="r" rtl="1"/>
            <a:r>
              <a:rPr lang="ar-SA" altLang="en-US" sz="1800" dirty="0">
                <a:solidFill>
                  <a:schemeClr val="bg1"/>
                </a:solidFill>
                <a:latin typeface="Arial"/>
                <a:cs typeface="Arial"/>
              </a:rPr>
              <a:t>فيما يلي خطوات يمكن اتخاذها للاحتفال، واستمرار التعلم، والاستمتاع بكثير من المرح ! </a:t>
            </a:r>
          </a:p>
          <a:p>
            <a:pPr algn="r" rtl="1"/>
            <a:endParaRPr lang="ar-SA" altLang="en-US" sz="1800" dirty="0">
              <a:solidFill>
                <a:schemeClr val="bg1"/>
              </a:solidFill>
              <a:latin typeface="Arial"/>
              <a:ea typeface="Arial"/>
              <a:cs typeface="Arial"/>
            </a:endParaRPr>
          </a:p>
        </p:txBody>
      </p:sp>
      <p:sp>
        <p:nvSpPr>
          <p:cNvPr id="71697" name="Rectangle 72"/>
          <p:cNvSpPr>
            <a:spLocks noChangeArrowheads="1"/>
          </p:cNvSpPr>
          <p:nvPr/>
        </p:nvSpPr>
        <p:spPr bwMode="auto">
          <a:xfrm>
            <a:off x="665591" y="3057525"/>
            <a:ext cx="229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اعرف كثيرًا.</a:t>
            </a:r>
          </a:p>
        </p:txBody>
      </p:sp>
      <p:sp>
        <p:nvSpPr>
          <p:cNvPr id="71698" name="Rectangle 74"/>
          <p:cNvSpPr>
            <a:spLocks noChangeArrowheads="1"/>
          </p:cNvSpPr>
          <p:nvPr/>
        </p:nvSpPr>
        <p:spPr bwMode="auto">
          <a:xfrm>
            <a:off x="3760178" y="3045867"/>
            <a:ext cx="2295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العب كثيرًا.</a:t>
            </a:r>
          </a:p>
        </p:txBody>
      </p:sp>
      <p:sp>
        <p:nvSpPr>
          <p:cNvPr id="76" name="Rectangle 75"/>
          <p:cNvSpPr/>
          <p:nvPr/>
        </p:nvSpPr>
        <p:spPr>
          <a:xfrm>
            <a:off x="862656" y="3966774"/>
            <a:ext cx="2101850"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1800" dirty="0">
                <a:solidFill>
                  <a:schemeClr val="bg1"/>
                </a:solidFill>
                <a:latin typeface="Arial"/>
                <a:cs typeface="Arial"/>
              </a:rPr>
              <a:t>استكشف موارد إضافية في Microsoft.com</a:t>
            </a:r>
            <a:r>
              <a:rPr lang="en-US" sz="1800" dirty="0">
                <a:solidFill>
                  <a:schemeClr val="bg1"/>
                </a:solidFill>
                <a:latin typeface="Arial"/>
                <a:cs typeface="Arial"/>
              </a:rPr>
              <a:t>/</a:t>
            </a:r>
          </a:p>
          <a:p>
            <a:pPr algn="r" rtl="1"/>
            <a:r>
              <a:rPr lang="ar-SA" sz="1800" dirty="0">
                <a:solidFill>
                  <a:schemeClr val="bg1"/>
                </a:solidFill>
                <a:latin typeface="Arial"/>
                <a:cs typeface="Arial"/>
              </a:rPr>
              <a:t>digitalskills</a:t>
            </a:r>
            <a:endParaRPr lang="ar-SA" sz="1800" dirty="0">
              <a:solidFill>
                <a:schemeClr val="bg1"/>
              </a:solidFill>
              <a:latin typeface="Arial"/>
              <a:ea typeface="Arial"/>
              <a:cs typeface="Arial"/>
            </a:endParaRPr>
          </a:p>
        </p:txBody>
      </p:sp>
      <p:sp>
        <p:nvSpPr>
          <p:cNvPr id="77" name="Rectangle 76"/>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71701" name="TextBox 77"/>
          <p:cNvSpPr txBox="1">
            <a:spLocks noChangeArrowheads="1"/>
          </p:cNvSpPr>
          <p:nvPr/>
        </p:nvSpPr>
        <p:spPr bwMode="auto">
          <a:xfrm>
            <a:off x="6467343" y="3966774"/>
            <a:ext cx="22066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1800" dirty="0">
                <a:solidFill>
                  <a:srgbClr val="FFFFFF"/>
                </a:solidFill>
                <a:latin typeface="Arial"/>
                <a:cs typeface="Arial"/>
              </a:rPr>
              <a:t>تهانينا!</a:t>
            </a:r>
            <a:r>
              <a:rPr lang="ar-SA" dirty="0">
                <a:latin typeface="Arial"/>
                <a:cs typeface="Arial"/>
              </a:rPr>
              <a:t> </a:t>
            </a:r>
            <a:r>
              <a:rPr lang="ar-SA" altLang="en-US" sz="1800" dirty="0">
                <a:solidFill>
                  <a:srgbClr val="FFFFFF"/>
                </a:solidFill>
                <a:latin typeface="Arial"/>
                <a:cs typeface="Arial"/>
              </a:rPr>
              <a:t>لقد فعلتها!</a:t>
            </a:r>
            <a:r>
              <a:rPr lang="ar-SA" dirty="0">
                <a:latin typeface="Arial"/>
                <a:cs typeface="Arial"/>
              </a:rPr>
              <a:t> </a:t>
            </a:r>
            <a:r>
              <a:rPr lang="ar-SA" altLang="en-US" sz="1800" dirty="0">
                <a:solidFill>
                  <a:srgbClr val="FFFFFF"/>
                </a:solidFill>
                <a:latin typeface="Arial"/>
                <a:cs typeface="Arial"/>
              </a:rPr>
              <a:t>ستجد شهادتك في نهاية البرنامج التعليمي.</a:t>
            </a:r>
            <a:endParaRPr lang="ar-SA" altLang="en-US" sz="1800" dirty="0">
              <a:solidFill>
                <a:srgbClr val="FFFFFF"/>
              </a:solidFill>
              <a:latin typeface="Arial"/>
            </a:endParaRPr>
          </a:p>
        </p:txBody>
      </p:sp>
      <p:sp>
        <p:nvSpPr>
          <p:cNvPr id="79" name="Rectangle 78"/>
          <p:cNvSpPr/>
          <p:nvPr/>
        </p:nvSpPr>
        <p:spPr>
          <a:xfrm>
            <a:off x="3098463" y="3966774"/>
            <a:ext cx="2917825"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1800" dirty="0">
                <a:solidFill>
                  <a:schemeClr val="bg1"/>
                </a:solidFill>
                <a:latin typeface="Arial"/>
                <a:cs typeface="Arial"/>
              </a:rPr>
              <a:t>قم بتحميل </a:t>
            </a:r>
            <a:r>
              <a:rPr lang="ar-SA" sz="1800" dirty="0" smtClean="0">
                <a:solidFill>
                  <a:schemeClr val="bg1"/>
                </a:solidFill>
                <a:latin typeface="Arial"/>
                <a:cs typeface="Arial"/>
              </a:rPr>
              <a:t>البرمجة </a:t>
            </a:r>
            <a:r>
              <a:rPr lang="ar-SA" sz="1800" dirty="0">
                <a:solidFill>
                  <a:schemeClr val="bg1"/>
                </a:solidFill>
                <a:latin typeface="Arial"/>
                <a:cs typeface="Arial"/>
              </a:rPr>
              <a:t>الخاصة بك في Minecraft: Education Edition لرؤية </a:t>
            </a:r>
            <a:r>
              <a:rPr lang="ar-SA" sz="1800" dirty="0" smtClean="0">
                <a:solidFill>
                  <a:schemeClr val="bg1"/>
                </a:solidFill>
                <a:latin typeface="Arial"/>
                <a:cs typeface="Arial"/>
              </a:rPr>
              <a:t>البرمجة </a:t>
            </a:r>
            <a:r>
              <a:rPr lang="ar-SA" sz="1800" dirty="0">
                <a:solidFill>
                  <a:schemeClr val="bg1"/>
                </a:solidFill>
                <a:latin typeface="Arial"/>
                <a:cs typeface="Arial"/>
              </a:rPr>
              <a:t>الخاصة بك تظهر في الحياة كلعبة حقيقية!</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37177" y="100950"/>
            <a:ext cx="8421072" cy="5614049"/>
          </a:xfrm>
          <a:prstGeom prst="rect">
            <a:avLst/>
          </a:prstGeom>
        </p:spPr>
      </p:pic>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xmlns="" id="{88145A77-6D43-4C06-9752-73F703140D0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7373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5" y="-7111"/>
            <a:ext cx="912812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شكرًا لانضمامك!</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162AE56F-DBB5-4FB3-90C2-60C3C0C2E770}" type="slidenum">
              <a:rPr lang="en-US" altLang="en-US" smtClean="0"/>
              <a:pPr/>
              <a:t>25</a:t>
            </a:fld>
            <a:endParaRPr lang="en-US" altLang="en-US"/>
          </a:p>
        </p:txBody>
      </p:sp>
      <p:pic>
        <p:nvPicPr>
          <p:cNvPr id="73733" name="Picture 14" descr="Microsoft" hidden="1" title="Microsof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7"/>
          <p:cNvSpPr>
            <a:spLocks noChangeArrowheads="1"/>
          </p:cNvSpPr>
          <p:nvPr/>
        </p:nvSpPr>
        <p:spPr bwMode="auto">
          <a:xfrm>
            <a:off x="4073236" y="2244725"/>
            <a:ext cx="459624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نشكرك على الانضمام إلى برنامج</a:t>
            </a:r>
            <a:r>
              <a:rPr lang="ar-SA" sz="3600" dirty="0">
                <a:solidFill>
                  <a:schemeClr val="bg1"/>
                </a:solidFill>
                <a:latin typeface="Arial"/>
                <a:cs typeface="Arial"/>
              </a:rPr>
              <a:t> Minecraft</a:t>
            </a:r>
            <a:r>
              <a:rPr dirty="0"/>
              <a:t/>
            </a:r>
            <a:br>
              <a:rPr dirty="0"/>
            </a:br>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a:t>
            </a:r>
            <a:endParaRPr lang="ar-SA" altLang="en-US" sz="3600" dirty="0">
              <a:solidFill>
                <a:schemeClr val="bg1"/>
              </a:solidFill>
              <a:latin typeface="Arial"/>
            </a:endParaRPr>
          </a:p>
        </p:txBody>
      </p:sp>
      <p:pic>
        <p:nvPicPr>
          <p:cNvPr id="11" name="Picture 10" descr="Microsoft" title="Microsoft">
            <a:extLst>
              <a:ext uri="{FF2B5EF4-FFF2-40B4-BE49-F238E27FC236}">
                <a16:creationId xmlns:a16="http://schemas.microsoft.com/office/drawing/2014/main" xmlns="" id="{843C7A1D-FAAC-4FCC-AB60-9C90DDC70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78502"/>
            <a:ext cx="8808423" cy="1569660"/>
          </a:xfrm>
          <a:prstGeom prst="rect">
            <a:avLst/>
          </a:prstGeom>
        </p:spPr>
        <p:txBody>
          <a:bodyPr wrap="square">
            <a:spAutoFit/>
          </a:bodyPr>
          <a:lstStyle/>
          <a:p>
            <a:pPr lvl="0" algn="r" defTabSz="713203" rtl="1" fontAlgn="auto">
              <a:spcBef>
                <a:spcPts val="0"/>
              </a:spcBef>
              <a:spcAft>
                <a:spcPts val="0"/>
              </a:spcAft>
              <a:defRPr/>
            </a:pPr>
            <a:r>
              <a:rPr lang="ar-SA" sz="1600" b="1" dirty="0">
                <a:solidFill>
                  <a:schemeClr val="bg1"/>
                </a:solidFill>
                <a:latin typeface="Arial"/>
                <a:cs typeface="Arial"/>
              </a:rPr>
              <a:t>حقوق الطبع والنشر </a:t>
            </a:r>
            <a:r>
              <a:rPr kumimoji="0" lang="en-US" sz="1600" b="0" i="0"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algn="r" defTabSz="713203" rtl="1" fontAlgn="auto">
              <a:spcBef>
                <a:spcPts val="0"/>
              </a:spcBef>
              <a:spcAft>
                <a:spcPts val="0"/>
              </a:spcAft>
              <a:defRPr/>
            </a:pPr>
            <a:r>
              <a:rPr lang="en-US" sz="1600" dirty="0">
                <a:solidFill>
                  <a:schemeClr val="bg1"/>
                </a:solidFill>
                <a:latin typeface="Arial"/>
                <a:cs typeface="Arial"/>
              </a:rPr>
              <a:t>©</a:t>
            </a:r>
            <a:r>
              <a:rPr lang="ar-SA" sz="1600" noProof="1">
                <a:solidFill>
                  <a:schemeClr val="bg1"/>
                </a:solidFill>
                <a:latin typeface="Arial"/>
                <a:cs typeface="Arial"/>
              </a:rPr>
              <a:t> </a:t>
            </a:r>
            <a:r>
              <a:rPr lang="en-US" sz="1600" dirty="0">
                <a:solidFill>
                  <a:schemeClr val="bg1"/>
                </a:solidFill>
                <a:latin typeface="Arial"/>
                <a:cs typeface="Arial"/>
              </a:rPr>
              <a:t>Code.org</a:t>
            </a:r>
            <a:r>
              <a:rPr lang="ar-SA" sz="1600" noProof="1">
                <a:solidFill>
                  <a:schemeClr val="bg1"/>
                </a:solidFill>
                <a:latin typeface="Arial"/>
                <a:cs typeface="Arial"/>
              </a:rPr>
              <a:t>، </a:t>
            </a:r>
            <a:r>
              <a:rPr lang="en-US" sz="1600" dirty="0">
                <a:solidFill>
                  <a:schemeClr val="bg1"/>
                </a:solidFill>
                <a:latin typeface="Arial"/>
                <a:cs typeface="Arial"/>
              </a:rPr>
              <a:t>2017</a:t>
            </a:r>
            <a:r>
              <a:rPr lang="ar-SA" sz="1600" dirty="0">
                <a:solidFill>
                  <a:schemeClr val="bg1"/>
                </a:solidFill>
                <a:latin typeface="Arial"/>
                <a:cs typeface="Arial"/>
              </a:rPr>
              <a:t>. تعتبر كل من Code.org</a:t>
            </a:r>
            <a:r>
              <a:rPr lang="en-US" sz="1600" baseline="30000" dirty="0">
                <a:solidFill>
                  <a:schemeClr val="bg1"/>
                </a:solidFill>
                <a:latin typeface="Arial"/>
                <a:cs typeface="Arial"/>
              </a:rPr>
              <a:t>®</a:t>
            </a:r>
            <a:r>
              <a:rPr lang="ar-SA" sz="1600" dirty="0">
                <a:solidFill>
                  <a:schemeClr val="bg1"/>
                </a:solidFill>
                <a:latin typeface="Arial"/>
                <a:cs typeface="Arial"/>
              </a:rPr>
              <a:t> والشعار CODE و Hour of Code</a:t>
            </a:r>
            <a:r>
              <a:rPr lang="en-US" sz="1600" baseline="30000" dirty="0">
                <a:solidFill>
                  <a:schemeClr val="bg1"/>
                </a:solidFill>
                <a:latin typeface="Arial"/>
                <a:cs typeface="Arial"/>
              </a:rPr>
              <a:t>®</a:t>
            </a:r>
            <a:r>
              <a:rPr lang="ar-SA" sz="1600" dirty="0">
                <a:solidFill>
                  <a:schemeClr val="bg1"/>
                </a:solidFill>
                <a:latin typeface="Arial"/>
                <a:cs typeface="Arial"/>
              </a:rPr>
              <a:t> علامات تجارية لـ Code.org</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en-US" sz="1600" dirty="0" err="1">
                <a:solidFill>
                  <a:schemeClr val="bg1"/>
                </a:solidFill>
                <a:latin typeface="Arial"/>
                <a:cs typeface="Arial"/>
              </a:rPr>
              <a:t>Mojang</a:t>
            </a:r>
            <a:r>
              <a:rPr lang="ar-SA" sz="1600" noProof="1">
                <a:solidFill>
                  <a:schemeClr val="bg1"/>
                </a:solidFill>
                <a:latin typeface="Arial"/>
                <a:cs typeface="Arial"/>
              </a:rPr>
              <a:t> </a:t>
            </a:r>
            <a:r>
              <a:rPr lang="en-US" sz="1600" dirty="0">
                <a:solidFill>
                  <a:schemeClr val="bg1"/>
                </a:solidFill>
                <a:latin typeface="Arial"/>
                <a:cs typeface="Arial"/>
              </a:rPr>
              <a:t>©</a:t>
            </a:r>
            <a:r>
              <a:rPr lang="ar-SA" sz="1600" noProof="1">
                <a:solidFill>
                  <a:schemeClr val="bg1"/>
                </a:solidFill>
                <a:latin typeface="Arial"/>
                <a:cs typeface="Arial"/>
              </a:rPr>
              <a:t> </a:t>
            </a:r>
            <a:r>
              <a:rPr lang="en-US" sz="1600" dirty="0">
                <a:solidFill>
                  <a:schemeClr val="bg1"/>
                </a:solidFill>
                <a:latin typeface="Arial"/>
                <a:cs typeface="Arial"/>
              </a:rPr>
              <a:t>2017</a:t>
            </a:r>
            <a:r>
              <a:rPr lang="ar-SA" sz="1600" dirty="0">
                <a:solidFill>
                  <a:schemeClr val="bg1"/>
                </a:solidFill>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r>
              <a:rPr lang="ar-SA" sz="1600" dirty="0">
                <a:solidFill>
                  <a:schemeClr val="bg1"/>
                </a:solidFill>
                <a:latin typeface="Arial"/>
                <a:cs typeface="Arial"/>
              </a:rPr>
              <a:t>حقوق النشر </a:t>
            </a:r>
            <a:r>
              <a:rPr lang="en-US" sz="1600" dirty="0">
                <a:solidFill>
                  <a:schemeClr val="bg1"/>
                </a:solidFill>
                <a:latin typeface="Arial"/>
                <a:cs typeface="Arial"/>
              </a:rPr>
              <a:t>©</a:t>
            </a:r>
            <a:r>
              <a:rPr lang="ar-SA" sz="1600" dirty="0">
                <a:solidFill>
                  <a:schemeClr val="bg1"/>
                </a:solidFill>
                <a:latin typeface="Arial"/>
                <a:cs typeface="Arial"/>
              </a:rPr>
              <a:t> لعام 2017 لشركة Microsoft Corporation. جميع الحقوق محفوظة.</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14"/>
          <p:cNvSpPr>
            <a:spLocks noChangeArrowheads="1"/>
          </p:cNvSpPr>
          <p:nvPr/>
        </p:nvSpPr>
        <p:spPr bwMode="auto">
          <a:xfrm>
            <a:off x="4975225" y="1320800"/>
            <a:ext cx="3657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عندما تسمع المصطلح </a:t>
            </a:r>
            <a:r>
              <a:rPr lang="ar-SA" altLang="en-US" sz="3600" dirty="0" smtClean="0">
                <a:latin typeface="Arial"/>
                <a:cs typeface="Arial"/>
              </a:rPr>
              <a:t>”البرمجة، </a:t>
            </a:r>
            <a:r>
              <a:rPr lang="ar-SA" altLang="en-US" sz="3600" dirty="0">
                <a:latin typeface="Arial"/>
                <a:cs typeface="Arial"/>
              </a:rPr>
              <a:t>ماذا يرد على ذهنك؟</a:t>
            </a:r>
            <a:endParaRPr lang="ar-SA" altLang="en-US" sz="3600" dirty="0">
              <a:latin typeface="Arial"/>
            </a:endParaRPr>
          </a:p>
          <a:p>
            <a:pPr algn="r" rtl="1"/>
            <a:r>
              <a:rPr lang="ar-SA" dirty="0">
                <a:latin typeface="Arial"/>
                <a:cs typeface="Arial"/>
              </a:rPr>
              <a:t> </a:t>
            </a:r>
          </a:p>
          <a:p>
            <a:pPr algn="r" rtl="1"/>
            <a:r>
              <a:rPr lang="ar-SA" altLang="en-US" sz="1800" dirty="0">
                <a:latin typeface="Arial"/>
                <a:cs typeface="Arial"/>
              </a:rPr>
              <a:t>أخبر أصدقائك خلال دقيقتين، ثم دع باقي المجموعة بالكامل تعرف الأمر!</a:t>
            </a:r>
            <a:endParaRPr lang="ar-SA" altLang="en-US" sz="1800" dirty="0">
              <a:latin typeface="Arial"/>
            </a:endParaRPr>
          </a:p>
        </p:txBody>
      </p:sp>
      <p:sp>
        <p:nvSpPr>
          <p:cNvPr id="20483" name="Rectangle 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2048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تعرف عن </a:t>
            </a:r>
            <a:r>
              <a:rPr lang="ar-AE" dirty="0" smtClean="0"/>
              <a:t>"البرمجة"؟</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A71611FE-DF3D-4BB5-AB62-E713D56C4025}" type="slidenum">
              <a:rPr lang="en-US" altLang="en-US" smtClean="0"/>
              <a:pPr/>
              <a:t>3</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xmlns=""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3500" y="908018"/>
            <a:ext cx="9066213" cy="3898964"/>
          </a:xfrm>
          <a:prstGeom prst="rect">
            <a:avLst/>
          </a:prstGeom>
        </p:spPr>
      </p:pic>
      <p:pic>
        <p:nvPicPr>
          <p:cNvPr id="2253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9"/>
          <p:cNvSpPr>
            <a:spLocks noChangeArrowheads="1"/>
          </p:cNvSpPr>
          <p:nvPr/>
        </p:nvSpPr>
        <p:spPr bwMode="auto">
          <a:xfrm>
            <a:off x="4572000" y="2868613"/>
            <a:ext cx="4330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ليست كذلك.</a:t>
            </a:r>
            <a:endParaRPr lang="ar-SA" altLang="en-US" sz="3600" dirty="0">
              <a:solidFill>
                <a:schemeClr val="bg1"/>
              </a:solidFill>
              <a:latin typeface="Arial"/>
            </a:endParaRPr>
          </a:p>
        </p:txBody>
      </p:sp>
      <p:pic>
        <p:nvPicPr>
          <p:cNvPr id="2253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2041525"/>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إنها ليست كذلك</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BE5316F-A5E7-42DD-996D-B5176914F4D0}" type="slidenum">
              <a:rPr lang="en-US" altLang="en-US" smtClean="0"/>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700" y="0"/>
            <a:ext cx="8864600" cy="5535006"/>
          </a:xfrm>
          <a:prstGeom prst="rect">
            <a:avLst/>
          </a:prstGeom>
        </p:spPr>
      </p:pic>
      <p:pic>
        <p:nvPicPr>
          <p:cNvPr id="2457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7"/>
          <p:cNvSpPr>
            <a:spLocks noChangeArrowheads="1"/>
          </p:cNvSpPr>
          <p:nvPr/>
        </p:nvSpPr>
        <p:spPr bwMode="auto">
          <a:xfrm>
            <a:off x="4572000" y="2868613"/>
            <a:ext cx="4330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قد يكون هذا.</a:t>
            </a:r>
            <a:endParaRPr lang="ar-SA" altLang="en-US" sz="3600" dirty="0">
              <a:solidFill>
                <a:schemeClr val="bg1"/>
              </a:solidFill>
              <a:latin typeface="Arial"/>
            </a:endParaRPr>
          </a:p>
        </p:txBody>
      </p:sp>
      <p:pic>
        <p:nvPicPr>
          <p:cNvPr id="24580" name="Picture 3" hidden="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2041525"/>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وليست كذلك أيضًا</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4F103F8-4F29-4B2E-A9F3-E284A380A4F6}" type="slidenum">
              <a:rPr lang="en-US" altLang="en-US" smtClean="0"/>
              <a:pPr/>
              <a:t>6</a:t>
            </a:fld>
            <a:endParaRPr lang="en-US" alt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12" name="Picture 11">
            <a:extLst>
              <a:ext uri="{FF2B5EF4-FFF2-40B4-BE49-F238E27FC236}">
                <a16:creationId xmlns:a16="http://schemas.microsoft.com/office/drawing/2014/main" xmlns="" id="{4DEA1FC5-AF99-46AE-A7E5-BD089370C08E}"/>
              </a:ext>
            </a:extLst>
          </p:cNvPr>
          <p:cNvPicPr>
            <a:picLocks noChangeAspect="1"/>
          </p:cNvPicPr>
          <p:nvPr/>
        </p:nvPicPr>
        <p:blipFill rotWithShape="1">
          <a:blip r:embed="rId7"/>
          <a:srcRect l="42224" r="11684"/>
          <a:stretch/>
        </p:blipFill>
        <p:spPr>
          <a:xfrm>
            <a:off x="214429" y="208108"/>
            <a:ext cx="4341940" cy="52987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10668" y="-1631"/>
            <a:ext cx="5593632" cy="5715000"/>
          </a:xfrm>
          <a:prstGeom prst="rect">
            <a:avLst/>
          </a:prstGeom>
        </p:spPr>
      </p:pic>
      <p:pic>
        <p:nvPicPr>
          <p:cNvPr id="2662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4"/>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26628"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هي كذلك!</a:t>
            </a:r>
            <a:endParaRPr lang="en-IE" dirty="0"/>
          </a:p>
        </p:txBody>
      </p:sp>
      <p:sp>
        <p:nvSpPr>
          <p:cNvPr id="4" name="Subtitle 3" hidden="1"/>
          <p:cNvSpPr>
            <a:spLocks noGrp="1"/>
          </p:cNvSpPr>
          <p:nvPr>
            <p:ph type="subTitle" idx="1"/>
          </p:nvPr>
        </p:nvSpPr>
        <p:spPr/>
        <p:txBody>
          <a:bodyPr/>
          <a:lstStyle/>
          <a:p>
            <a:endParaRPr lang="en-IE"/>
          </a:p>
        </p:txBody>
      </p:sp>
      <p:sp>
        <p:nvSpPr>
          <p:cNvPr id="8" name="Slide Number Placeholder 7"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1B69AA2F-5AC3-49E0-A777-7A0E891D4F29}"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9"/>
          <p:cNvSpPr>
            <a:spLocks noChangeArrowheads="1"/>
          </p:cNvSpPr>
          <p:nvPr/>
        </p:nvSpPr>
        <p:spPr bwMode="auto">
          <a:xfrm>
            <a:off x="4800600" y="253365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إنني أمزح فقط…</a:t>
            </a:r>
          </a:p>
        </p:txBody>
      </p:sp>
      <p:sp>
        <p:nvSpPr>
          <p:cNvPr id="4" name="Title 3" hidden="1"/>
          <p:cNvSpPr>
            <a:spLocks noGrp="1"/>
          </p:cNvSpPr>
          <p:nvPr>
            <p:ph type="ctrTitle"/>
          </p:nvPr>
        </p:nvSpPr>
        <p:spPr/>
        <p:txBody>
          <a:bodyPr/>
          <a:lstStyle/>
          <a:p>
            <a:r>
              <a:rPr lang="ar-AE" dirty="0"/>
              <a:t>إنني أمزح فقط</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FE604D97-C09E-4027-B655-810C5B2EBAF5}"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0" descr="ولد وبنت في مرحلة المراهقة يتعاونان في استخدام الأجهزة المحمولة" title="ولد وبنت في مرحلة المراهقة يتعاونان في استخدام الأجهزة المحمول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73038"/>
            <a:ext cx="8329612"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8"/>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3072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في الحقيقة هي كذلك</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7E594BAA-9B4C-44B3-9085-C426155E4B04}"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0B4464-5D7E-4514-B568-4DE9C165B6B0}"/>
</file>

<file path=customXml/itemProps2.xml><?xml version="1.0" encoding="utf-8"?>
<ds:datastoreItem xmlns:ds="http://schemas.openxmlformats.org/officeDocument/2006/customXml" ds:itemID="{8E3D1F49-09AA-405F-AE18-7CE4EBD6FAA9}"/>
</file>

<file path=customXml/itemProps3.xml><?xml version="1.0" encoding="utf-8"?>
<ds:datastoreItem xmlns:ds="http://schemas.openxmlformats.org/officeDocument/2006/customXml" ds:itemID="{BE2A6F20-B34D-465B-AB23-5D22B773A0D4}"/>
</file>

<file path=docProps/app.xml><?xml version="1.0" encoding="utf-8"?>
<Properties xmlns="http://schemas.openxmlformats.org/officeDocument/2006/extended-properties" xmlns:vt="http://schemas.openxmlformats.org/officeDocument/2006/docPropsVTypes">
  <Template>Office Theme</Template>
  <TotalTime>0</TotalTime>
  <Words>2845</Words>
  <Application>Microsoft Office PowerPoint</Application>
  <PresentationFormat>On-screen Show (16:10)</PresentationFormat>
  <Paragraphs>478</Paragraphs>
  <Slides>26</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(Body)</vt:lpstr>
      <vt:lpstr>Calibri Light</vt:lpstr>
      <vt:lpstr>Segoe Pro</vt:lpstr>
      <vt:lpstr>Segoe Pro Light</vt:lpstr>
      <vt:lpstr>Segoe UI Light</vt:lpstr>
      <vt:lpstr>Times New Roman</vt:lpstr>
      <vt:lpstr>Office Theme</vt:lpstr>
      <vt:lpstr>مرحبًا بك في Hour of CodeTM</vt:lpstr>
      <vt:lpstr>لنتحدث عن البرمجة</vt:lpstr>
      <vt:lpstr>ماذا تعرف عن "البرمجة"؟</vt:lpstr>
      <vt:lpstr>Hour of Code™ video by Code.org </vt:lpstr>
      <vt:lpstr>إنها ليست كذلك</vt:lpstr>
      <vt:lpstr>وليست كذلك أيضًا</vt:lpstr>
      <vt:lpstr>هي كذلك!</vt:lpstr>
      <vt:lpstr>إنني أمزح فقط</vt:lpstr>
      <vt:lpstr>في الحقيقة هي كذلك</vt:lpstr>
      <vt:lpstr>وهذا</vt:lpstr>
      <vt:lpstr>البرمجة تتعلق بـ</vt:lpstr>
      <vt:lpstr>حل المشكلات</vt:lpstr>
      <vt:lpstr>الإبداع</vt:lpstr>
      <vt:lpstr>التعاون</vt:lpstr>
      <vt:lpstr>ماذا تحب أن تعمل؟</vt:lpstr>
      <vt:lpstr>اعط قبلة الحياة لاهتماماتك</vt:lpstr>
      <vt:lpstr>قم بتطبيق ما تعلمته</vt:lpstr>
      <vt:lpstr>كيف يسير الأمر</vt:lpstr>
      <vt:lpstr>How it goes down </vt:lpstr>
      <vt:lpstr>Find your tutorial</vt:lpstr>
      <vt:lpstr>أسرع</vt:lpstr>
      <vt:lpstr>الآن ما رأيك في البرمجة؟</vt:lpstr>
      <vt:lpstr>ماذا تحب أن تبدع؟</vt:lpstr>
      <vt:lpstr>الخطوات التالية</vt:lpstr>
      <vt:lpstr>شكرًا لانضمامك!</vt:lpstr>
      <vt:lpstr>Welcome to Hour of Code™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2015-11-24T14:49:27Z</dcterms:created>
  <dcterms:modified xsi:type="dcterms:W3CDTF">2018-10-29T13:58:46Z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v-ramedh@microsoft.com</vt:lpwstr>
  </property>
  <property fmtid="{D5CDD505-2E9C-101B-9397-08002B2CF9AE}" pid="5" name="MSIP_Label_f42aa342-8706-4288-bd11-ebb85995028c_SetDate">
    <vt:lpwstr>2018-10-25T19:49:35.5598809Z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0x010100ADF8676A4535674B980953CD024B21E9</vt:lpwstr>
  </property>
</Properties>
</file>